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4" r:id="rId6"/>
    <p:sldId id="261" r:id="rId7"/>
    <p:sldId id="266" r:id="rId8"/>
    <p:sldId id="260" r:id="rId9"/>
    <p:sldId id="265" r:id="rId10"/>
    <p:sldId id="262" r:id="rId11"/>
    <p:sldId id="263"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28.02.2023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28.02.2023</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996952"/>
            <a:ext cx="8229600" cy="1265312"/>
          </a:xfrm>
        </p:spPr>
        <p:txBody>
          <a:bodyPr>
            <a:normAutofit fontScale="90000"/>
          </a:bodyPr>
          <a:lstStyle/>
          <a:p>
            <a:r>
              <a:rPr lang="ru-RU" sz="6000" i="1" dirty="0">
                <a:solidFill>
                  <a:schemeClr val="bg1">
                    <a:lumMod val="85000"/>
                    <a:lumOff val="15000"/>
                  </a:schemeClr>
                </a:solidFill>
              </a:rPr>
              <a:t>"До последнего спасал жителей Мариуполя"</a:t>
            </a:r>
            <a:br>
              <a:rPr lang="ru-RU" dirty="0"/>
            </a:br>
            <a:endParaRPr lang="ru-RU" dirty="0"/>
          </a:p>
        </p:txBody>
      </p:sp>
      <p:sp>
        <p:nvSpPr>
          <p:cNvPr id="3" name="Подзаголовок 2"/>
          <p:cNvSpPr>
            <a:spLocks noGrp="1"/>
          </p:cNvSpPr>
          <p:nvPr>
            <p:ph type="subTitle" idx="1"/>
          </p:nvPr>
        </p:nvSpPr>
        <p:spPr>
          <a:xfrm>
            <a:off x="1331640" y="4509120"/>
            <a:ext cx="6400800" cy="1752600"/>
          </a:xfrm>
        </p:spPr>
        <p:txBody>
          <a:bodyPr/>
          <a:lstStyle/>
          <a:p>
            <a:r>
              <a:rPr lang="ru-RU" b="1" i="1" dirty="0">
                <a:solidFill>
                  <a:schemeClr val="tx1">
                    <a:lumMod val="85000"/>
                  </a:schemeClr>
                </a:solidFill>
                <a:effectLst>
                  <a:outerShdw blurRad="38100" dist="38100" dir="2700000" algn="tl">
                    <a:srgbClr val="000000">
                      <a:alpha val="43137"/>
                    </a:srgbClr>
                  </a:outerShdw>
                </a:effectLst>
              </a:rPr>
              <a:t>Трагическая  история </a:t>
            </a:r>
          </a:p>
          <a:p>
            <a:r>
              <a:rPr lang="ru-RU" b="1" i="1" dirty="0">
                <a:solidFill>
                  <a:schemeClr val="tx1">
                    <a:lumMod val="85000"/>
                  </a:schemeClr>
                </a:solidFill>
                <a:effectLst>
                  <a:outerShdw blurRad="38100" dist="38100" dir="2700000" algn="tl">
                    <a:srgbClr val="000000">
                      <a:alpha val="43137"/>
                    </a:srgbClr>
                  </a:outerShdw>
                </a:effectLst>
              </a:rPr>
              <a:t> капитана  I  ранга  </a:t>
            </a:r>
          </a:p>
          <a:p>
            <a:r>
              <a:rPr lang="ru-RU" b="1" i="1" dirty="0">
                <a:solidFill>
                  <a:schemeClr val="tx1">
                    <a:lumMod val="85000"/>
                  </a:schemeClr>
                </a:solidFill>
                <a:effectLst>
                  <a:outerShdw blurRad="38100" dist="38100" dir="2700000" algn="tl">
                    <a:srgbClr val="000000">
                      <a:alpha val="43137"/>
                    </a:srgbClr>
                  </a:outerShdw>
                </a:effectLst>
              </a:rPr>
              <a:t>Андрея  Николаевича Палия</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764704"/>
            <a:ext cx="8640960" cy="5016758"/>
          </a:xfrm>
          <a:prstGeom prst="rect">
            <a:avLst/>
          </a:prstGeom>
        </p:spPr>
        <p:txBody>
          <a:bodyPr wrap="square">
            <a:spAutoFit/>
          </a:bodyPr>
          <a:lstStyle/>
          <a:p>
            <a:r>
              <a:rPr lang="ru-RU" sz="3200" i="1" dirty="0">
                <a:solidFill>
                  <a:schemeClr val="tx1">
                    <a:lumMod val="85000"/>
                  </a:schemeClr>
                </a:solidFill>
                <a:effectLst>
                  <a:outerShdw blurRad="38100" dist="38100" dir="2700000" algn="tl">
                    <a:srgbClr val="000000">
                      <a:alpha val="43137"/>
                    </a:srgbClr>
                  </a:outerShdw>
                </a:effectLst>
              </a:rPr>
              <a:t>19 марта в ходе освобождения Мариуполя погиб заместитель командующего Черноморским флотом капитан I ранга Андрей Николаевич Палий. Информация о его гибели появилась в воскресенье, 20 марта. Как сообщил "Технологии машиностроения" источник на ЧФ, офицер обеспечивал гуманитарный коридор для выхода жителей Мариуполя из города. По предварительным данным, с героем простятся в Севастополе 22 или 23 марта.</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88640"/>
            <a:ext cx="8784976" cy="1384995"/>
          </a:xfrm>
          <a:prstGeom prst="rect">
            <a:avLst/>
          </a:prstGeom>
        </p:spPr>
        <p:txBody>
          <a:bodyPr wrap="square">
            <a:spAutoFit/>
          </a:bodyPr>
          <a:lstStyle/>
          <a:p>
            <a:r>
              <a:rPr lang="ru-RU" sz="2800" i="1" dirty="0">
                <a:solidFill>
                  <a:schemeClr val="tx1">
                    <a:lumMod val="95000"/>
                  </a:schemeClr>
                </a:solidFill>
                <a:effectLst>
                  <a:outerShdw blurRad="38100" dist="38100" dir="2700000" algn="tl">
                    <a:srgbClr val="000000">
                      <a:alpha val="43137"/>
                    </a:srgbClr>
                  </a:outerShdw>
                </a:effectLst>
              </a:rPr>
              <a:t>19 марта в ходе освобождения Мариуполя погиб заместитель командующего Черноморским флотом капитан I ранга Андрей Николаевич Палий. </a:t>
            </a:r>
          </a:p>
        </p:txBody>
      </p:sp>
      <p:pic>
        <p:nvPicPr>
          <p:cNvPr id="5122" name="Picture 2" descr="https://avatars.dzeninfra.ru/get-zen_doc/1775615/pub_623825eb8f56b3749c49720c_623826451c98a066994fbdd1/scale_1200"/>
          <p:cNvPicPr>
            <a:picLocks noChangeAspect="1" noChangeArrowheads="1"/>
          </p:cNvPicPr>
          <p:nvPr/>
        </p:nvPicPr>
        <p:blipFill>
          <a:blip r:embed="rId2" cstate="print"/>
          <a:srcRect/>
          <a:stretch>
            <a:fillRect/>
          </a:stretch>
        </p:blipFill>
        <p:spPr bwMode="auto">
          <a:xfrm>
            <a:off x="323528" y="1772816"/>
            <a:ext cx="8510059" cy="4786908"/>
          </a:xfrm>
          <a:prstGeom prst="rect">
            <a:avLst/>
          </a:prstGeom>
          <a:noFill/>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280920" cy="1569660"/>
          </a:xfrm>
          <a:prstGeom prst="rect">
            <a:avLst/>
          </a:prstGeom>
        </p:spPr>
        <p:txBody>
          <a:bodyPr wrap="square">
            <a:spAutoFit/>
          </a:bodyPr>
          <a:lstStyle/>
          <a:p>
            <a:r>
              <a:rPr lang="ru-RU" sz="3200" i="1" dirty="0">
                <a:effectLst>
                  <a:outerShdw blurRad="38100" dist="38100" dir="2700000" algn="tl">
                    <a:srgbClr val="000000">
                      <a:alpha val="43137"/>
                    </a:srgbClr>
                  </a:outerShdw>
                </a:effectLst>
              </a:rPr>
              <a:t>Под Мариуполем Андрей Палий обеспечивал работу гуманитарного коридора для выхода из города мирных жителей.</a:t>
            </a:r>
            <a:endParaRPr lang="ru-RU" sz="3200" dirty="0">
              <a:effectLst>
                <a:outerShdw blurRad="38100" dist="38100" dir="2700000" algn="tl">
                  <a:srgbClr val="000000">
                    <a:alpha val="43137"/>
                  </a:srgbClr>
                </a:outerShdw>
              </a:effectLst>
            </a:endParaRPr>
          </a:p>
        </p:txBody>
      </p:sp>
      <p:sp>
        <p:nvSpPr>
          <p:cNvPr id="4098" name="AutoShape 2" descr="https://sevastopol.su/sites/default/files/upload/07-2022/paliy_v_tekst.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100" name="Picture 4" descr="https://sevastopol.su/sites/default/files/upload/07-2022/paliy_v_tekst.jpg"/>
          <p:cNvPicPr>
            <a:picLocks noChangeAspect="1" noChangeArrowheads="1"/>
          </p:cNvPicPr>
          <p:nvPr/>
        </p:nvPicPr>
        <p:blipFill>
          <a:blip r:embed="rId2" cstate="print"/>
          <a:srcRect/>
          <a:stretch>
            <a:fillRect/>
          </a:stretch>
        </p:blipFill>
        <p:spPr bwMode="auto">
          <a:xfrm>
            <a:off x="1187624" y="1916832"/>
            <a:ext cx="6696744" cy="4767364"/>
          </a:xfrm>
          <a:prstGeom prst="rect">
            <a:avLst/>
          </a:prstGeom>
          <a:noFill/>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new91.ru/imgset/aHR0cHM6Ly9pbWcudnoucnUvdXBpbWcvc29jL3NvY18xMTQ5NjY3LmpwZw=="/>
          <p:cNvPicPr>
            <a:picLocks noChangeAspect="1" noChangeArrowheads="1"/>
          </p:cNvPicPr>
          <p:nvPr/>
        </p:nvPicPr>
        <p:blipFill>
          <a:blip r:embed="rId2" cstate="print"/>
          <a:srcRect/>
          <a:stretch>
            <a:fillRect/>
          </a:stretch>
        </p:blipFill>
        <p:spPr bwMode="auto">
          <a:xfrm>
            <a:off x="323528" y="404664"/>
            <a:ext cx="8527146" cy="5976664"/>
          </a:xfrm>
          <a:prstGeom prst="rect">
            <a:avLst/>
          </a:prstGeom>
          <a:noFill/>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Прямоугольник 1"/>
          <p:cNvSpPr/>
          <p:nvPr/>
        </p:nvSpPr>
        <p:spPr>
          <a:xfrm>
            <a:off x="179512" y="0"/>
            <a:ext cx="8784976" cy="6986528"/>
          </a:xfrm>
          <a:prstGeom prst="rect">
            <a:avLst/>
          </a:prstGeom>
        </p:spPr>
        <p:txBody>
          <a:bodyPr wrap="square">
            <a:spAutoFit/>
          </a:bodyPr>
          <a:lstStyle/>
          <a:p>
            <a:r>
              <a:rPr lang="ru-RU" sz="3200" i="1" dirty="0">
                <a:effectLst>
                  <a:outerShdw blurRad="38100" dist="38100" dir="2700000" algn="tl">
                    <a:srgbClr val="000000">
                      <a:alpha val="43137"/>
                    </a:srgbClr>
                  </a:outerShdw>
                </a:effectLst>
              </a:rPr>
              <a:t>Андрей Николаевич родился в Киеве в 1971 году в семье потомственных военных. Закончил школу в Североморске, на службе с 1988 года. В 1992-м окончил Киевское высшее военно-морское политическое училище. В 1993 году отказался принять украинское гражданство, после чего убыл на службу на Северный флот.</a:t>
            </a:r>
          </a:p>
          <a:p>
            <a:r>
              <a:rPr lang="ru-RU" sz="3200" i="1" dirty="0">
                <a:effectLst>
                  <a:outerShdw blurRad="38100" dist="38100" dir="2700000" algn="tl">
                    <a:srgbClr val="000000">
                      <a:alpha val="43137"/>
                    </a:srgbClr>
                  </a:outerShdw>
                </a:effectLst>
              </a:rPr>
              <a:t>Ходил на эсминце "Бесстрашный", спасателе "Георгий Титов", тяжёлом атомном ракетном крейсере "Пётр Великий", БПК "Керчь", СКР "Пытливый", БПК "Очаков", ракетном крейсере "Москва". Участник ряда дальних морских походов. Занимал должности психолога, заместителя командира корабля и др.</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freetavrida.org/wp-content/uploads/2022/03/Paliy.jpg"/>
          <p:cNvPicPr>
            <a:picLocks noChangeAspect="1" noChangeArrowheads="1"/>
          </p:cNvPicPr>
          <p:nvPr/>
        </p:nvPicPr>
        <p:blipFill>
          <a:blip r:embed="rId2" cstate="print"/>
          <a:srcRect/>
          <a:stretch>
            <a:fillRect/>
          </a:stretch>
        </p:blipFill>
        <p:spPr bwMode="auto">
          <a:xfrm>
            <a:off x="179512" y="332656"/>
            <a:ext cx="8781484" cy="6192688"/>
          </a:xfrm>
          <a:prstGeom prst="rect">
            <a:avLst/>
          </a:prstGeom>
          <a:noFill/>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Прямоугольник 1"/>
          <p:cNvSpPr/>
          <p:nvPr/>
        </p:nvSpPr>
        <p:spPr>
          <a:xfrm>
            <a:off x="179512" y="188640"/>
            <a:ext cx="9144000" cy="6247864"/>
          </a:xfrm>
          <a:prstGeom prst="rect">
            <a:avLst/>
          </a:prstGeom>
        </p:spPr>
        <p:txBody>
          <a:bodyPr wrap="square">
            <a:spAutoFit/>
          </a:bodyPr>
          <a:lstStyle/>
          <a:p>
            <a:r>
              <a:rPr lang="ru-RU" sz="4000" i="1" dirty="0">
                <a:effectLst>
                  <a:outerShdw blurRad="38100" dist="38100" dir="2700000" algn="tl">
                    <a:srgbClr val="000000">
                      <a:alpha val="43137"/>
                    </a:srgbClr>
                  </a:outerShdw>
                </a:effectLst>
              </a:rPr>
              <a:t>С 2011 года — начальник отдела по работе с личным составом ЧФ.</a:t>
            </a:r>
          </a:p>
          <a:p>
            <a:r>
              <a:rPr lang="ru-RU" sz="4000" i="1" dirty="0">
                <a:effectLst>
                  <a:outerShdw blurRad="38100" dist="38100" dir="2700000" algn="tl">
                    <a:srgbClr val="000000">
                      <a:alpha val="43137"/>
                    </a:srgbClr>
                  </a:outerShdw>
                </a:effectLst>
              </a:rPr>
              <a:t>По состоянию на 2020 год служил в должности заместителя командующего Черноморским флотом по военно-политической работе.</a:t>
            </a:r>
          </a:p>
          <a:p>
            <a:r>
              <a:rPr lang="ru-RU" sz="4000" i="1" dirty="0">
                <a:effectLst>
                  <a:outerShdw blurRad="38100" dist="38100" dir="2700000" algn="tl">
                    <a:srgbClr val="000000">
                      <a:alpha val="43137"/>
                    </a:srgbClr>
                  </a:outerShdw>
                </a:effectLst>
              </a:rPr>
              <a:t>Палий принимал непосредственное участие в грузинской кампании 2008 года, возвращении Крыма, работал в командировках в Чечне и Сирии. </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img.gazeta.ru/files3/223/14649223/paliy_andrey_nikolaevich-pic_32ratio_900x600-900x600-34095.jpg"/>
          <p:cNvPicPr>
            <a:picLocks noChangeAspect="1" noChangeArrowheads="1"/>
          </p:cNvPicPr>
          <p:nvPr/>
        </p:nvPicPr>
        <p:blipFill>
          <a:blip r:embed="rId2" cstate="print"/>
          <a:srcRect/>
          <a:stretch>
            <a:fillRect/>
          </a:stretch>
        </p:blipFill>
        <p:spPr bwMode="auto">
          <a:xfrm>
            <a:off x="179004" y="404664"/>
            <a:ext cx="8785484" cy="6120680"/>
          </a:xfrm>
          <a:prstGeom prst="rect">
            <a:avLst/>
          </a:prstGeom>
          <a:noFill/>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60648"/>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1" u="none" strike="noStrike" cap="none" normalizeH="0" baseline="0" dirty="0">
                <a:ln>
                  <a:noFill/>
                </a:ln>
                <a:solidFill>
                  <a:schemeClr val="tx1">
                    <a:lumMod val="85000"/>
                  </a:schemeClr>
                </a:solidFill>
                <a:effectLst>
                  <a:outerShdw blurRad="38100" dist="38100" dir="2700000" algn="tl">
                    <a:srgbClr val="000000">
                      <a:alpha val="43137"/>
                    </a:srgbClr>
                  </a:outerShdw>
                </a:effectLst>
                <a:latin typeface="Arial" charset="0"/>
                <a:cs typeface="Arial" charset="0"/>
              </a:rPr>
              <a:t>Сенатор Севастополя Екатерина </a:t>
            </a:r>
            <a:r>
              <a:rPr kumimoji="0" lang="ru-RU" sz="2800" b="0" i="1" u="none" strike="noStrike" cap="none" normalizeH="0" baseline="0" dirty="0" err="1">
                <a:ln>
                  <a:noFill/>
                </a:ln>
                <a:solidFill>
                  <a:schemeClr val="tx1">
                    <a:lumMod val="85000"/>
                  </a:schemeClr>
                </a:solidFill>
                <a:effectLst>
                  <a:outerShdw blurRad="38100" dist="38100" dir="2700000" algn="tl">
                    <a:srgbClr val="000000">
                      <a:alpha val="43137"/>
                    </a:srgbClr>
                  </a:outerShdw>
                </a:effectLst>
                <a:latin typeface="Arial" charset="0"/>
                <a:cs typeface="Arial" charset="0"/>
              </a:rPr>
              <a:t>Алтабаева</a:t>
            </a:r>
            <a:r>
              <a:rPr kumimoji="0" lang="ru-RU" sz="2800" b="0" i="1" u="none" strike="noStrike" cap="none" normalizeH="0" baseline="0" dirty="0">
                <a:ln>
                  <a:noFill/>
                </a:ln>
                <a:solidFill>
                  <a:schemeClr val="tx1">
                    <a:lumMod val="85000"/>
                  </a:schemeClr>
                </a:solidFill>
                <a:effectLst>
                  <a:outerShdw blurRad="38100" dist="38100" dir="2700000" algn="tl">
                    <a:srgbClr val="000000">
                      <a:alpha val="43137"/>
                    </a:srgbClr>
                  </a:outerShdw>
                </a:effectLst>
                <a:latin typeface="Arial" charset="0"/>
                <a:cs typeface="Arial" charset="0"/>
              </a:rPr>
              <a:t> откликнулась на гибель офицера так: "Город понёс тяжелую, невосполнимую потерю. Андрей Николаевич всем сердцем любил Севастополь. Палия любили и уважали подчинённые...«</a:t>
            </a:r>
          </a:p>
          <a:p>
            <a:pPr marL="0" marR="0" lvl="0" indent="0" algn="l" defTabSz="914400" rtl="0" eaLnBrk="1" fontAlgn="base" latinLnBrk="0" hangingPunct="1">
              <a:lnSpc>
                <a:spcPct val="100000"/>
              </a:lnSpc>
              <a:spcBef>
                <a:spcPct val="0"/>
              </a:spcBef>
              <a:spcAft>
                <a:spcPct val="0"/>
              </a:spcAft>
              <a:buClrTx/>
              <a:buSzTx/>
              <a:buFontTx/>
              <a:buNone/>
              <a:tabLst/>
            </a:pPr>
            <a:endParaRPr lang="ru-RU" sz="2800" i="1" dirty="0">
              <a:solidFill>
                <a:schemeClr val="tx1">
                  <a:lumMod val="85000"/>
                </a:schemeClr>
              </a:solidFill>
              <a:effectLst>
                <a:outerShdw blurRad="38100" dist="38100" dir="2700000" algn="tl">
                  <a:srgbClr val="000000">
                    <a:alpha val="43137"/>
                  </a:srgbClr>
                </a:outerShdw>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1" u="none" strike="noStrike" cap="none" normalizeH="0" baseline="0" dirty="0">
                <a:ln>
                  <a:noFill/>
                </a:ln>
                <a:solidFill>
                  <a:schemeClr val="tx1">
                    <a:lumMod val="85000"/>
                  </a:schemeClr>
                </a:solidFill>
                <a:effectLst>
                  <a:outerShdw blurRad="38100" dist="38100" dir="2700000" algn="tl">
                    <a:srgbClr val="000000">
                      <a:alpha val="43137"/>
                    </a:srgbClr>
                  </a:outerShdw>
                </a:effectLst>
                <a:latin typeface="Arial" charset="0"/>
                <a:cs typeface="Arial" charset="0"/>
              </a:rPr>
              <a:t>Губернатор Севастополя Михаил </a:t>
            </a:r>
            <a:r>
              <a:rPr kumimoji="0" lang="ru-RU" sz="2800" b="0" i="1" u="none" strike="noStrike" cap="none" normalizeH="0" baseline="0" dirty="0" err="1">
                <a:ln>
                  <a:noFill/>
                </a:ln>
                <a:solidFill>
                  <a:schemeClr val="tx1">
                    <a:lumMod val="85000"/>
                  </a:schemeClr>
                </a:solidFill>
                <a:effectLst>
                  <a:outerShdw blurRad="38100" dist="38100" dir="2700000" algn="tl">
                    <a:srgbClr val="000000">
                      <a:alpha val="43137"/>
                    </a:srgbClr>
                  </a:outerShdw>
                </a:effectLst>
                <a:latin typeface="Arial" charset="0"/>
                <a:cs typeface="Arial" charset="0"/>
              </a:rPr>
              <a:t>Развожаев</a:t>
            </a:r>
            <a:r>
              <a:rPr kumimoji="0" lang="ru-RU" sz="2800" b="0" i="1" u="none" strike="noStrike" cap="none" normalizeH="0" baseline="0" dirty="0">
                <a:ln>
                  <a:noFill/>
                </a:ln>
                <a:solidFill>
                  <a:schemeClr val="tx1">
                    <a:lumMod val="85000"/>
                  </a:schemeClr>
                </a:solidFill>
                <a:effectLst>
                  <a:outerShdw blurRad="38100" dist="38100" dir="2700000" algn="tl">
                    <a:srgbClr val="000000">
                      <a:alpha val="43137"/>
                    </a:srgbClr>
                  </a:outerShdw>
                </a:effectLst>
                <a:latin typeface="Arial" charset="0"/>
                <a:cs typeface="Arial" charset="0"/>
              </a:rPr>
              <a:t> рассказал о своей дружбе с Андреем Николаевичем: "Он был очень открытым и порядочным человеком. Настоящий офицер из военной династии. Все, кто хоть раз общался с ним, навсегда запомнят его отзывчивость. Он пользовался большим авторитетом на флоте, понимающий и слышащий, умел найти подход к любому человеку".</a:t>
            </a:r>
            <a:r>
              <a:rPr kumimoji="0" lang="ru-RU" sz="2800" b="0" i="0" u="none" strike="noStrike" cap="none" normalizeH="0" baseline="0" dirty="0">
                <a:ln>
                  <a:noFill/>
                </a:ln>
                <a:solidFill>
                  <a:schemeClr val="tx1">
                    <a:lumMod val="85000"/>
                  </a:schemeClr>
                </a:solidFill>
                <a:effectLst>
                  <a:outerShdw blurRad="38100" dist="38100" dir="2700000" algn="tl">
                    <a:srgbClr val="000000">
                      <a:alpha val="43137"/>
                    </a:srgbClr>
                  </a:outerShdw>
                </a:effectLst>
                <a:latin typeface="Arial" charset="0"/>
                <a:cs typeface="Arial" charset="0"/>
              </a:rPr>
              <a:t> </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733256"/>
            <a:ext cx="8784976" cy="954107"/>
          </a:xfrm>
          <a:prstGeom prst="rect">
            <a:avLst/>
          </a:prstGeom>
        </p:spPr>
        <p:txBody>
          <a:bodyPr wrap="square">
            <a:spAutoFit/>
          </a:bodyPr>
          <a:lstStyle/>
          <a:p>
            <a:r>
              <a:rPr lang="ru-RU" sz="2800" dirty="0">
                <a:solidFill>
                  <a:schemeClr val="tx1">
                    <a:lumMod val="85000"/>
                  </a:schemeClr>
                </a:solidFill>
              </a:rPr>
              <a:t>Севастополь простился со своим героем 23 марта. Почтить память героя пришли сотни </a:t>
            </a:r>
            <a:r>
              <a:rPr lang="ru-RU" sz="2800" dirty="0" err="1">
                <a:solidFill>
                  <a:schemeClr val="tx1">
                    <a:lumMod val="85000"/>
                  </a:schemeClr>
                </a:solidFill>
              </a:rPr>
              <a:t>севастопольцев</a:t>
            </a:r>
            <a:r>
              <a:rPr lang="ru-RU" sz="2800" dirty="0">
                <a:solidFill>
                  <a:schemeClr val="tx1">
                    <a:lumMod val="85000"/>
                  </a:schemeClr>
                </a:solidFill>
              </a:rPr>
              <a:t>.</a:t>
            </a:r>
          </a:p>
        </p:txBody>
      </p:sp>
      <p:pic>
        <p:nvPicPr>
          <p:cNvPr id="20482" name="Picture 2" descr="https://sevastopol.su/sites/default/files/upload/07-2022/mariupol.jpg"/>
          <p:cNvPicPr>
            <a:picLocks noChangeAspect="1" noChangeArrowheads="1"/>
          </p:cNvPicPr>
          <p:nvPr/>
        </p:nvPicPr>
        <p:blipFill>
          <a:blip r:embed="rId2" cstate="print"/>
          <a:srcRect/>
          <a:stretch>
            <a:fillRect/>
          </a:stretch>
        </p:blipFill>
        <p:spPr bwMode="auto">
          <a:xfrm>
            <a:off x="467544" y="188640"/>
            <a:ext cx="8208912" cy="5472608"/>
          </a:xfrm>
          <a:prstGeom prst="rect">
            <a:avLst/>
          </a:prstGeom>
          <a:noFill/>
        </p:spPr>
      </p:pic>
    </p:spTree>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60</TotalTime>
  <Words>370</Words>
  <Application>Microsoft Office PowerPoint</Application>
  <PresentationFormat>Экран (4:3)</PresentationFormat>
  <Paragraphs>16</Paragraphs>
  <Slides>11</Slides>
  <Notes>0</Notes>
  <HiddenSlides>3</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Arial</vt:lpstr>
      <vt:lpstr>Book Antiqua</vt:lpstr>
      <vt:lpstr>Lucida Sans</vt:lpstr>
      <vt:lpstr>Times New Roman</vt:lpstr>
      <vt:lpstr>Wingdings</vt:lpstr>
      <vt:lpstr>Wingdings 2</vt:lpstr>
      <vt:lpstr>Wingdings 3</vt:lpstr>
      <vt:lpstr>Апекс</vt:lpstr>
      <vt:lpstr>"До последнего спасал жителей Мариуполя"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 последнего спасал жителей Мариуполя" </dc:title>
  <dc:creator>USER</dc:creator>
  <cp:lastModifiedBy>sevkadet8</cp:lastModifiedBy>
  <cp:revision>8</cp:revision>
  <dcterms:created xsi:type="dcterms:W3CDTF">2023-02-20T16:44:21Z</dcterms:created>
  <dcterms:modified xsi:type="dcterms:W3CDTF">2023-02-28T11:35:54Z</dcterms:modified>
</cp:coreProperties>
</file>