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5" d="100"/>
          <a:sy n="75" d="100"/>
        </p:scale>
        <p:origin x="48" y="25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B9EAB-8C8B-439F-BFF0-417007345E01}" type="datetimeFigureOut">
              <a:rPr lang="ru-RU" smtClean="0"/>
              <a:t>17.01.2022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AB86BF-B341-4272-86A6-F89B5F842E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96804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B9EAB-8C8B-439F-BFF0-417007345E01}" type="datetimeFigureOut">
              <a:rPr lang="ru-RU" smtClean="0"/>
              <a:t>17.01.2022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AB86BF-B341-4272-86A6-F89B5F842E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3758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B9EAB-8C8B-439F-BFF0-417007345E01}" type="datetimeFigureOut">
              <a:rPr lang="ru-RU" smtClean="0"/>
              <a:t>17.01.2022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AB86BF-B341-4272-86A6-F89B5F842E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63883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B9EAB-8C8B-439F-BFF0-417007345E01}" type="datetimeFigureOut">
              <a:rPr lang="ru-RU" smtClean="0"/>
              <a:t>17.01.2022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AB86BF-B341-4272-86A6-F89B5F842E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15932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B9EAB-8C8B-439F-BFF0-417007345E01}" type="datetimeFigureOut">
              <a:rPr lang="ru-RU" smtClean="0"/>
              <a:t>17.01.2022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AB86BF-B341-4272-86A6-F89B5F842E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72614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B9EAB-8C8B-439F-BFF0-417007345E01}" type="datetimeFigureOut">
              <a:rPr lang="ru-RU" smtClean="0"/>
              <a:t>17.01.2022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AB86BF-B341-4272-86A6-F89B5F842E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82672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B9EAB-8C8B-439F-BFF0-417007345E01}" type="datetimeFigureOut">
              <a:rPr lang="ru-RU" smtClean="0"/>
              <a:t>17.01.2022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AB86BF-B341-4272-86A6-F89B5F842E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89011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B9EAB-8C8B-439F-BFF0-417007345E01}" type="datetimeFigureOut">
              <a:rPr lang="ru-RU" smtClean="0"/>
              <a:t>17.01.2022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AB86BF-B341-4272-86A6-F89B5F842E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28167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B9EAB-8C8B-439F-BFF0-417007345E01}" type="datetimeFigureOut">
              <a:rPr lang="ru-RU" smtClean="0"/>
              <a:t>17.01.2022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AB86BF-B341-4272-86A6-F89B5F842E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81130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B9EAB-8C8B-439F-BFF0-417007345E01}" type="datetimeFigureOut">
              <a:rPr lang="ru-RU" smtClean="0"/>
              <a:t>17.01.2022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AB86BF-B341-4272-86A6-F89B5F842E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48807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B9EAB-8C8B-439F-BFF0-417007345E01}" type="datetimeFigureOut">
              <a:rPr lang="ru-RU" smtClean="0"/>
              <a:t>17.01.2022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AB86BF-B341-4272-86A6-F89B5F842E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21119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FB9EAB-8C8B-439F-BFF0-417007345E01}" type="datetimeFigureOut">
              <a:rPr lang="ru-RU" smtClean="0"/>
              <a:t>17.01.2022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AB86BF-B341-4272-86A6-F89B5F842E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17003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276303"/>
            <a:ext cx="9144000" cy="1451070"/>
          </a:xfrm>
          <a:solidFill>
            <a:schemeClr val="accent2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ru-RU" sz="4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Зарождение основ Следственного комитета при Петре 1</a:t>
            </a:r>
            <a:endParaRPr lang="ru-RU" sz="4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369520" y="4843604"/>
            <a:ext cx="4122345" cy="1285592"/>
          </a:xfrm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r>
              <a:rPr lang="ru-RU" dirty="0"/>
              <a:t>Выполнили: кадеты 92 взвода</a:t>
            </a:r>
          </a:p>
          <a:p>
            <a:r>
              <a:rPr lang="ru-RU" dirty="0"/>
              <a:t>Осинина Дарья и </a:t>
            </a:r>
            <a:r>
              <a:rPr lang="ru-RU" dirty="0" err="1"/>
              <a:t>Андреус</a:t>
            </a:r>
            <a:r>
              <a:rPr lang="ru-RU" dirty="0"/>
              <a:t> Аглая</a:t>
            </a:r>
          </a:p>
        </p:txBody>
      </p:sp>
    </p:spTree>
    <p:extLst>
      <p:ext uri="{BB962C8B-B14F-4D97-AF65-F5344CB8AC3E}">
        <p14:creationId xmlns:p14="http://schemas.microsoft.com/office/powerpoint/2010/main" val="1204096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2299218" y="200935"/>
            <a:ext cx="7593564" cy="578272"/>
          </a:xfrm>
          <a:solidFill>
            <a:schemeClr val="accent2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ru-RU" sz="3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Петр 1</a:t>
            </a:r>
            <a:endParaRPr lang="ru-RU" sz="32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4154" y="973456"/>
            <a:ext cx="11217243" cy="2494021"/>
          </a:xfrm>
          <a:solidFill>
            <a:schemeClr val="accent2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истории отечественных органов следствия выдающийся российский реформатор — царь и император Петр I сыграл неоспоримо уникальную роль. Именно Петр I учредил первые в истории российского государства специализированные органы следствия — «майорские» следственные канцелярии, следственную канцелярию генерал-прокуратуры и Розыскную контору Вышнего суда, а также, издав Наказ «майорским» канцеляриям от 9 декабря 1717 г., нормативно закрепил выделение стадии предварительного расследования в уголовном процессе.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68055" y="3569155"/>
            <a:ext cx="4811100" cy="3108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642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6788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8922" y="257823"/>
            <a:ext cx="9543661" cy="654990"/>
          </a:xfrm>
          <a:solidFill>
            <a:schemeClr val="accent2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ru-RU" sz="3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Первая «Майорская» следственная канцелярия</a:t>
            </a:r>
            <a:endParaRPr lang="ru-RU" sz="32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20554" y="1047027"/>
            <a:ext cx="5767058" cy="5571056"/>
          </a:xfrm>
          <a:solidFill>
            <a:schemeClr val="accent2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Первая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«майорская» следственная канцелярия была образована указом Петра I от 25 июля 1713 г. Созданная под началом гвардии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майора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князя Михаила Ивановича Волконского, канцелярия была основана для работы на территории Архангелогородской губернии по рассмотрению обвинений, выдвинутых против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оберкомиссара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Д.А. Соловьева и комиссара С.М. Акишева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Важно отметить, что канцелярия Волконского оказалась не вполне успешной. В итоге в 1715 г. князь Михаил Иванович был отозван в Санкт-Петербург, год спустя отдан под следствие и 9 декабря 1717 г. расстрелян по приговору военного суда.</a:t>
            </a:r>
          </a:p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465" t="-420" b="-1"/>
          <a:stretch/>
        </p:blipFill>
        <p:spPr>
          <a:xfrm>
            <a:off x="747557" y="1047027"/>
            <a:ext cx="4182070" cy="5634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2923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617029" y="344172"/>
            <a:ext cx="6066559" cy="6195526"/>
          </a:xfrm>
          <a:solidFill>
            <a:schemeClr val="accent2">
              <a:lumMod val="40000"/>
              <a:lumOff val="60000"/>
            </a:schemeClr>
          </a:solidFill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середине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1714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г. для разбирательства «подрядной аферы» в Санкт-Петербурге образована канцелярия ведения гвардии майора В.В. Долгорукова, в июне 1715 г. для расследования нескольких уголовных дел, возбужденных фискалами, — канцелярия гвардии капитан-поручика И.Н. Плещеева, а несколько позднее — капитана И.С. Чебышева. Сочтя опыт деятельности отмеченных канцелярий удачным (в наибольшей мере, вероятно, опыт работы канцелярии В.В. Долгорукова, под руководством которого в 1714–1715 гг. было проведено расследование дела об организации группой высших должностных лиц фальшивых подрядов), Петр I пришел к мнению о необходимости создать особую систему подобных органов расследования.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2842" y="552416"/>
            <a:ext cx="3758581" cy="4900266"/>
          </a:xfrm>
          <a:prstGeom prst="rect">
            <a:avLst/>
          </a:prstGeom>
        </p:spPr>
      </p:pic>
      <p:sp>
        <p:nvSpPr>
          <p:cNvPr id="8" name="Скругленный прямоугольник 7"/>
          <p:cNvSpPr/>
          <p:nvPr/>
        </p:nvSpPr>
        <p:spPr>
          <a:xfrm>
            <a:off x="1339912" y="5843721"/>
            <a:ext cx="2429655" cy="695977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В.В. Долгоруков</a:t>
            </a:r>
            <a:endParaRPr lang="ru-RU" dirty="0">
              <a:ln>
                <a:solidFill>
                  <a:schemeClr val="tx1"/>
                </a:solidFill>
              </a:ln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6810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63216" y="195587"/>
            <a:ext cx="10190584" cy="595928"/>
          </a:xfrm>
          <a:solidFill>
            <a:schemeClr val="accent2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ru-RU" sz="3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Наказ «Майорским» следственным канцеляриям</a:t>
            </a:r>
            <a:endParaRPr lang="ru-RU" sz="32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7911" y="987101"/>
            <a:ext cx="11588620" cy="2633177"/>
          </a:xfrm>
          <a:solidFill>
            <a:schemeClr val="accent2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9 декабря 1717 г.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было образовано сразу шесть «майорских» следственных канцелярий: во главе с М.Я. Волковым, П.М. Голицыным, И.И. Дмитриевым-Мамоновым, С.А. Салтыковым, Г.Д. Юсуповым, а также Г.И. Кошелевым и Ф.Д. Вороновым. Как удалось установить по архивным материалам, на протяжении 1713–1720 гг. было учреждено в общей сложности 15 следственных канцелярий. Состав следственных канцелярий Петр I комплектовал исключительно из строевых офицеров гвардии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Надежды Петра I, что укомплектованные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офицерамифронтовиками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«майорские» канцелярии станут могущественным и независимым органом предварительного расследования, вполне оправдались. Канцелярии быстро завоевали влияние в правительственной среде, стали приводить в настоящий трепет лихоимцев и казнокрадов даже из числа высоких должностных лиц.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28049" y="3798539"/>
            <a:ext cx="4792824" cy="288767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4810" y="3697348"/>
            <a:ext cx="3145974" cy="3145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470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91180"/>
            <a:ext cx="10881049" cy="721633"/>
          </a:xfrm>
          <a:solidFill>
            <a:schemeClr val="accent2">
              <a:lumMod val="40000"/>
              <a:lumOff val="60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ru-RU" sz="3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Особенности Наказа «Майорским» следственным канцеляриям</a:t>
            </a:r>
            <a:endParaRPr lang="ru-RU" sz="32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47870" y="1533200"/>
            <a:ext cx="11495314" cy="3561314"/>
          </a:xfrm>
          <a:solidFill>
            <a:schemeClr val="accent2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Согласно Наказу от 9 декабря 1717 г., «майорской» следственной канцелярии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предоставлялось право принимать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(как от подследственных и свидетелей, так и от сторонних лиц)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заявления о преступлениях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совершенных против интересов службы, «дела государственному интересу касающиеся или… в великих неправдах и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граблении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народа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».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Что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касается статуса «майорской» канцелярии, то из положений Наказа следовало, что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канцелярия подчинялась непосредственно главе государства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перед которым и отчитывалась о результатах расследования. В Наказе от 9 декабря 1717 г. не был упомянут ни один орган власти,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управомоченный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давать «майорской» канцелярии какие-либо указания.</a:t>
            </a:r>
          </a:p>
        </p:txBody>
      </p:sp>
    </p:spTree>
    <p:extLst>
      <p:ext uri="{BB962C8B-B14F-4D97-AF65-F5344CB8AC3E}">
        <p14:creationId xmlns:p14="http://schemas.microsoft.com/office/powerpoint/2010/main" val="2276622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66</TotalTime>
  <Words>546</Words>
  <Application>Microsoft Office PowerPoint</Application>
  <PresentationFormat>Широкоэкранный</PresentationFormat>
  <Paragraphs>14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Times New Roman</vt:lpstr>
      <vt:lpstr>Тема Office</vt:lpstr>
      <vt:lpstr>Зарождение основ Следственного комитета при Петре 1</vt:lpstr>
      <vt:lpstr>Петр 1</vt:lpstr>
      <vt:lpstr>Первая «Майорская» следственная канцелярия</vt:lpstr>
      <vt:lpstr>Презентация PowerPoint</vt:lpstr>
      <vt:lpstr>Наказ «Майорским» следственным канцеляриям</vt:lpstr>
      <vt:lpstr>Особенности Наказа «Майорским» следственным канцеляриям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Зарождение основ Следственного комитета при Петре 1</dc:title>
  <dc:creator>DASHA</dc:creator>
  <cp:lastModifiedBy>DASHA</cp:lastModifiedBy>
  <cp:revision>8</cp:revision>
  <dcterms:created xsi:type="dcterms:W3CDTF">2022-01-17T16:13:57Z</dcterms:created>
  <dcterms:modified xsi:type="dcterms:W3CDTF">2022-01-17T17:26:17Z</dcterms:modified>
</cp:coreProperties>
</file>