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5" r:id="rId4"/>
    <p:sldId id="262" r:id="rId5"/>
    <p:sldId id="264" r:id="rId6"/>
    <p:sldId id="257" r:id="rId7"/>
    <p:sldId id="265" r:id="rId8"/>
    <p:sldId id="258" r:id="rId9"/>
    <p:sldId id="259" r:id="rId10"/>
    <p:sldId id="260" r:id="rId11"/>
    <p:sldId id="261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праздник отмечается в России 25 июля?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chemeClr val="accent1"/>
              </a:solidFill>
            </a:ln>
            <a:effectLst/>
          </c:spPr>
          <c:dPt>
            <c:idx val="0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D5-4A78-938F-510428ADAA6B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8D5-4A78-938F-510428ADAA6B}"/>
              </c:ext>
            </c:extLst>
          </c:dPt>
          <c:dPt>
            <c:idx val="2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8D5-4A78-938F-510428ADAA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День сотрудника органов следствия Российской Федерации</c:v>
                </c:pt>
                <c:pt idx="1">
                  <c:v>День Следственного комитета</c:v>
                </c:pt>
                <c:pt idx="2">
                  <c:v>не знаю/другие варианты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</c:v>
                </c:pt>
                <c:pt idx="1">
                  <c:v>12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1B-481B-8D7F-BAC86CCBC7B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68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7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388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59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26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26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90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816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113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88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11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9EAB-8C8B-439F-BFF0-417007345E01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B86BF-B341-4272-86A6-F89B5F84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70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276303"/>
            <a:ext cx="9144000" cy="145107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основ Следственного комитета при Петре 1</a:t>
            </a: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69520" y="4843604"/>
            <a:ext cx="4122345" cy="1285592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Выполнили: кадеты 92 взвода</a:t>
            </a:r>
          </a:p>
          <a:p>
            <a:r>
              <a:rPr lang="ru-RU" dirty="0"/>
              <a:t>Осинина Дарья и </a:t>
            </a:r>
            <a:r>
              <a:rPr lang="ru-RU" dirty="0" err="1"/>
              <a:t>Андреус</a:t>
            </a:r>
            <a:r>
              <a:rPr lang="ru-RU" dirty="0"/>
              <a:t> Аглая</a:t>
            </a:r>
          </a:p>
        </p:txBody>
      </p:sp>
    </p:spTree>
    <p:extLst>
      <p:ext uri="{BB962C8B-B14F-4D97-AF65-F5344CB8AC3E}">
        <p14:creationId xmlns:p14="http://schemas.microsoft.com/office/powerpoint/2010/main" val="120409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378" y="1077363"/>
            <a:ext cx="11217243" cy="425512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работе мы подробнее рассмотрели заложение основ Следственного комитета Петром I.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распространении нашей работы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образовательных учреждениях.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Петра I и Майорских следственных канцелярий.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деятельность Петра I в сфере досудебного производства.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основы и деятельность Майорских следственных канцелярий.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наиболее интересные дела, рассматриваемые Майорскими следственными канцеляриями.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10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378" y="1439502"/>
            <a:ext cx="11217243" cy="32683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году был издан Наказ «майорским» следственным канцеляриям? </a:t>
            </a:r>
          </a:p>
          <a:p>
            <a:pPr marL="0" lv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9 декабря 1717</a:t>
            </a:r>
          </a:p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праздник отмечается в РФ 25 июля и почему именно в этот день?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День сотрудника органов следствия РФ. Выбор указанной даты обусловлен тем, что в этот день 25 июля 1713 года был издан именной указ Петра I "О создании следственной канцелярии гвардии майора М. И. Волконского", руководителем которой назначен гвардии майор Семеновского полка Михаил Иванович Волконский.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9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2607" y="947832"/>
            <a:ext cx="9066785" cy="525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6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15379602"/>
              </p:ext>
            </p:extLst>
          </p:nvPr>
        </p:nvGraphicFramePr>
        <p:xfrm>
          <a:off x="1466661" y="818827"/>
          <a:ext cx="8953877" cy="5220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914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99218" y="200935"/>
            <a:ext cx="7593564" cy="57827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1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154" y="973456"/>
            <a:ext cx="11217243" cy="249402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истории отечественных органов следствия выдающийся российский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реформатор-царь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император Петр I сыграл неоспоримо уникальную роль. Именно Петр I учредил первые в истории российского государства специализированные органы следствия — «майорские» следственные канцелярии, следственную канцелярию генерал-прокуратуры и Розыскную контору Вышнего суда, а также, издав Наказ «майорским» канцеляриям от 9 декабря 1717 г., нормативно закрепил выделение стадии предварительного расследования в уголовном процессе.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8055" y="3569155"/>
            <a:ext cx="4811100" cy="31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99218" y="200935"/>
            <a:ext cx="7593564" cy="57827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1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154" y="973456"/>
            <a:ext cx="11217243" cy="217714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I, как никто другой из российских монархов, уделял значительное внимание личному практическому участию в уголовном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судопроизводстве. Монарх-реформатор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возбуждал уголовное преследование, принимал решения о мерах пресечения, допрашивал обвиняемых и свидетелей, санкционировал различные следственные действия (прежде всего применение пыток), выносил или чаще утверждал приговоры.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459" y="3344854"/>
            <a:ext cx="4937938" cy="342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4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88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8922" y="257823"/>
            <a:ext cx="9543661" cy="65499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«Майорская» следственная канцелярия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20554" y="1047027"/>
            <a:ext cx="5767058" cy="557105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«майорская» следственная канцелярия была образована указом Петра I от 25 июля 1713 г. Созданная под началом гвардии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майора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князя Михаила Ивановича Волконского, канцелярия была основана для работы на территории Архангелогородской губернии по рассмотрению обвинений, выдвинутых против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оберкомиссара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Д.А. Соловьева и комиссара С.М. Акишева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отметить, что канцелярия Волконского оказалась не вполне успешной. В итоге в 1715 г. князь Михаил Иванович был отозван в Санкт-Петербург, год спустя отдан под следствие и 9 декабря 1717 г. расстрелян по приговору военного суда.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5" t="-420" b="-1"/>
          <a:stretch/>
        </p:blipFill>
        <p:spPr>
          <a:xfrm>
            <a:off x="747557" y="1047027"/>
            <a:ext cx="4182070" cy="563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2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7029" y="344172"/>
            <a:ext cx="6066559" cy="619552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середине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для разбирательства «подрядной аферы» в Санкт-Петербурге образована канцелярия ведения гвардии майора В.В. Долгорукова, в июне 1715 г. для расследования нескольких уголовных дел, возбужденных фискалами, — канцелярия гвардии капитан-поручика И.Н. Плещеева, а несколько позднее — капитана И.С. Чебышева. Сочтя опыт деятельности отмеченных канцелярий удачным (в наибольшей мере, вероятно, опыт работы канцелярии В.В. Долгорукова, под руководством которого в 1714–1715 гг. было проведено расследование дела об организации группой высших должностных лиц фальшивых подрядов), Петр I пришел к мнению о необходимости создать особую систему подобных органов расследования.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842" y="552416"/>
            <a:ext cx="3758581" cy="4900266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339912" y="5843721"/>
            <a:ext cx="2429655" cy="69597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В.В. Долгоруков</a:t>
            </a:r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81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216" y="195587"/>
            <a:ext cx="10190584" cy="59592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«Майорским» следственным канцеляриям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11" y="987102"/>
            <a:ext cx="11588620" cy="183758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от 9 декабря 1717 г. являлся учредительным актом об основании соответствующей канцелярии. Также в нем регламентировались полномочия следственной канцелярии, ее статус, регулировалось проведение ряда процессуальных процедур, закреплялась ответственность руководящих должностных лиц канцелярии за ненадлежащее расследование полученных в производство дел.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85" y="3131509"/>
            <a:ext cx="4229477" cy="35263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604" y="3131509"/>
            <a:ext cx="5302746" cy="352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475" y="251875"/>
            <a:ext cx="10881049" cy="72163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Наказа «Майорским» следственным канцеляриям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3" y="1225382"/>
            <a:ext cx="11495314" cy="209724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регулировался порядок применения пыток в отношении обвиняемых из числа государственных гражданских служащих. В Наказе закреплялось право «майорской» канцелярии самостоятельно назначать пытку гражданским служащим в должности до вице-губернатора, а военнослужащим – в звании до младшего офицера. А в отношении старших и высших офицеров и должностных лиц гражданской администрации от вице-губернатора и выше пытки назначал сам монарх.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035" t="18970" r="8447"/>
          <a:stretch/>
        </p:blipFill>
        <p:spPr>
          <a:xfrm>
            <a:off x="615628" y="3509435"/>
            <a:ext cx="4943192" cy="3161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448" y="3509435"/>
            <a:ext cx="4760479" cy="316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2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475" y="251875"/>
            <a:ext cx="10881049" cy="72163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Наказа «Майорским» следственным канцеляриям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3" y="1225382"/>
            <a:ext cx="11495314" cy="151781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положений Наказа следовало, что канцелярия подчинялась непосредственно монарху, перед которым и отчитывалась о результатах расследования. В Наказе от 9 декабря 1717 г. не был упомянут ни один орган власти, имеющий право давать майорской канцелярии какие-либо указания</a:t>
            </a:r>
            <a:r>
              <a:rPr lang="ru-RU" sz="2400" dirty="0"/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105" y="2995074"/>
            <a:ext cx="6183419" cy="360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7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475" y="279846"/>
            <a:ext cx="10881049" cy="66569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«Подрядная афера»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2" y="1030408"/>
            <a:ext cx="11495314" cy="213345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было установлено, группа высших должностных лиц, включая Александра Меншикова и сенаторов В. А.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Апухтина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Г. И. Волконского, установив изрядно завышенные подрядные цены на поставку в Санкт-Петербург и армию провианта и фуража, сама и осуществляла (разумеется, через подставных лиц) эти поставки. Колоссальные переплаты казенных сумм шли в карманы предприимчивым соратникам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царя-реформатора.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295" y="3349781"/>
            <a:ext cx="2740149" cy="33876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662" y="3349781"/>
            <a:ext cx="2892156" cy="336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9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474" y="437471"/>
            <a:ext cx="10881049" cy="72163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«Подрядная афера»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2" y="1596574"/>
            <a:ext cx="11495314" cy="209724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Бывшего вице-губернатора Я. Н. Римского-Корсакова тогда же наказали кнутом. Остальные фигуранты дела отделались денежными штрафами в полуторакратном размере полученной криминальной прибыли.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итогами расследования «подрядного дела» законом от 15 марта 1715 года была учреждена Подрядная канцелярия (Канцелярия подрядных дел), которой предстояло отныне утверждать все заключаемые с казной подряды.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0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475" y="398352"/>
            <a:ext cx="10881049" cy="57515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 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П. Чернышева, И. Д. 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Тарбеева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А. 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Дирина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3" y="1225382"/>
            <a:ext cx="11495314" cy="224209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Попавший под следствие канцелярии Михаила Волкова генерал-майор Григорий Чернышев обвинялся в шести эпизодах получения взяток и злоупотребления должностными полномочиями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Гагарину было предъявлено обвинение в преступной халатности при организации принудительного переезда из Смоленска в Санкт-Петербург «купецких людей».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пизод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генеральского дома силами солдат и каторжан (заодно с использованием казенного леса) следственная канцелярия доказала. В связи с этим канцелярия дополнительно предъявила обвинение в незаконной продаже казенного леса комиссару Алексею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20" y="3673814"/>
            <a:ext cx="4922067" cy="29778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189" y="3673814"/>
            <a:ext cx="4472413" cy="298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80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824" y="380247"/>
            <a:ext cx="11495314" cy="242632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при Петре I оформилась концепция вневедомственного предварительного следствия. Следственный аппарат рассматривался как правоохранительное ведомство, специализирующееся исключительно на расследовании наиболее опасных преступлений, посягающих на интересы государства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следственной канцелярии являлось значительным шагом в деле борьбы с коррупцией. Хотя, в условиях абсолютной монархии, результаты работы ведомства не всегда оказывались востребованы императором.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894" y="3050374"/>
            <a:ext cx="5968901" cy="354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824" y="380247"/>
            <a:ext cx="11495314" cy="18016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 Следственном комитете Российской Федерации» впервые за 300 лет вернул модель развития следственных органов к идее Петра I. Этот документ установил, что руководство деятельностью комитета осуществляет глава государства. В настоящее время Следственный комитет Российской Федерации не входит в структуру ни одного из органов государственной власти.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3744" b="4908"/>
          <a:stretch/>
        </p:blipFill>
        <p:spPr>
          <a:xfrm>
            <a:off x="6372436" y="2317687"/>
            <a:ext cx="4705124" cy="428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824" y="380246"/>
            <a:ext cx="11495314" cy="199176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ознаменования петровского указа 25 июля 1713 года этот день является сегодня профессиональным праздником для сотрудников российского следствия. День сотрудника органов следствия Российской Федерации отмечается, начиная с 2014 года, в соответствии с Постановлением Правительства Российской Федерации от 27 августа 2013 г. № 741 «О дне сотрудника органов следствия Российской Федерации».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7493"/>
          <a:stretch/>
        </p:blipFill>
        <p:spPr>
          <a:xfrm>
            <a:off x="742383" y="3051515"/>
            <a:ext cx="4591495" cy="3126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6729"/>
          <a:stretch/>
        </p:blipFill>
        <p:spPr>
          <a:xfrm>
            <a:off x="6645243" y="3051515"/>
            <a:ext cx="4689696" cy="316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1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619" y="2516863"/>
            <a:ext cx="11400037" cy="75143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en-US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53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1050</Words>
  <Application>Microsoft Office PowerPoint</Application>
  <PresentationFormat>Широкоэкранный</PresentationFormat>
  <Paragraphs>42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Зарождение основ Следственного комитета при Петре 1</vt:lpstr>
      <vt:lpstr>Презентация PowerPoint</vt:lpstr>
      <vt:lpstr>Презентация PowerPoint</vt:lpstr>
      <vt:lpstr>Презентация PowerPoint</vt:lpstr>
      <vt:lpstr>Презентация PowerPoint</vt:lpstr>
      <vt:lpstr>Петр 1</vt:lpstr>
      <vt:lpstr>Петр 1</vt:lpstr>
      <vt:lpstr>Первая «Майорская» следственная канцелярия</vt:lpstr>
      <vt:lpstr>Презентация PowerPoint</vt:lpstr>
      <vt:lpstr>Наказ «Майорским» следственным канцеляриям</vt:lpstr>
      <vt:lpstr>Особенности Наказа «Майорским» следственным канцеляриям</vt:lpstr>
      <vt:lpstr>Особенности Наказа «Майорским» следственным канцеляриям</vt:lpstr>
      <vt:lpstr>«Подрядная афера»</vt:lpstr>
      <vt:lpstr>«Подрядная афера»</vt:lpstr>
      <vt:lpstr> Дела Г. П. Чернышева, И. Д. Тарбеева и А. Дирина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Зарождение основ Следственного комитета при Петре 1</dc:title>
  <dc:creator>DASHA</dc:creator>
  <cp:lastModifiedBy>DASHA</cp:lastModifiedBy>
  <cp:revision>20</cp:revision>
  <dcterms:created xsi:type="dcterms:W3CDTF">2022-01-17T16:13:57Z</dcterms:created>
  <dcterms:modified xsi:type="dcterms:W3CDTF">2022-04-12T19:03:53Z</dcterms:modified>
</cp:coreProperties>
</file>