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4" r:id="rId5"/>
    <p:sldId id="263" r:id="rId6"/>
    <p:sldId id="257" r:id="rId7"/>
    <p:sldId id="265" r:id="rId8"/>
    <p:sldId id="266" r:id="rId9"/>
    <p:sldId id="267" r:id="rId10"/>
    <p:sldId id="268" r:id="rId11"/>
    <p:sldId id="260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711EDC8-9CAD-4883-B255-144C70CEED66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BDC6024-2298-4112-BE31-FB57B6CCC187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68402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5A0FD5B-FB26-4D73-A6C5-A5CE2B273461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96BF7A0-DF76-46CF-A073-73201CF22727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2718837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96BF7A0-DF76-46CF-A073-73201CF22727}" type="slidenum">
              <a:rPr lang="ru-RU" noProof="1" smtClean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020929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96BF7A0-DF76-46CF-A073-73201CF22727}" type="slidenum">
              <a:rPr lang="ru-RU" noProof="1" dirty="0" smtClean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985786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Полилиния 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Полилиния 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Полилиния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Полилиния 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rtlCol="0" anchor="b">
            <a:normAutofit/>
          </a:bodyPr>
          <a:lstStyle>
            <a:lvl1pPr algn="r">
              <a:defRPr sz="8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rtlCol="0"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 rtlCol="0"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DA739E9D-31F2-44A7-A335-E6B1E71F3263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 rtlCol="0"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25" name="Пятиконечная звезда 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685800" y="2063396"/>
            <a:ext cx="10394707" cy="331118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EEF6AF-BCA1-4045-A0EE-933A2BDEE647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rtlCol="0" anchor="b">
            <a:normAutofit/>
          </a:bodyPr>
          <a:lstStyle>
            <a:lvl1pPr algn="l">
              <a:defRPr sz="54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1" y="3742267"/>
            <a:ext cx="10394707" cy="16396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46346-BF7A-4099-80AB-CE10EDB54E9D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 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685800" y="2063396"/>
            <a:ext cx="5088714" cy="3311189"/>
          </a:xfrm>
        </p:spPr>
        <p:txBody>
          <a:bodyPr rtlCol="0" anchor="t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5993971" y="2063396"/>
            <a:ext cx="5086538" cy="3311189"/>
          </a:xfrm>
        </p:spPr>
        <p:txBody>
          <a:bodyPr rtlCol="0" anchor="t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882A02-DE1F-45AF-88C4-E3806B9953F3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 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8356" y="2063396"/>
            <a:ext cx="4856158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3" hasCustomPrompt="1"/>
          </p:nvPr>
        </p:nvSpPr>
        <p:spPr>
          <a:xfrm>
            <a:off x="685802" y="2861733"/>
            <a:ext cx="5088712" cy="2512852"/>
          </a:xfrm>
        </p:spPr>
        <p:txBody>
          <a:bodyPr rtlCol="0" anchor="t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18191" y="2063396"/>
            <a:ext cx="4864491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3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5993969" y="2861733"/>
            <a:ext cx="5088713" cy="2512852"/>
          </a:xfrm>
        </p:spPr>
        <p:txBody>
          <a:bodyPr rtlCol="0" anchor="t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E6071C-A70E-446A-A9CF-B201001A4718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74B232-2F1C-4AB4-9B92-77CEA9619C55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DEBE13-6147-4C76-AD58-C4466918D711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rtlCol="0" anchor="b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0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5046132" y="685800"/>
            <a:ext cx="6034375" cy="468878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93642" y="2709052"/>
            <a:ext cx="4126861" cy="266553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C44669-B499-44F9-9E91-68819C7989A0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rtlCol="0" anchor="b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1" y="2709052"/>
            <a:ext cx="6345301" cy="236248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2C395F-B96E-49D0-AE56-39635E413A53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780" y="4702923"/>
            <a:ext cx="10394728" cy="682472"/>
          </a:xfrm>
        </p:spPr>
        <p:txBody>
          <a:bodyPr rtlCol="0"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5EABE6-2DA3-468A-B992-0AE83841E8EE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rtlCol="0" anchor="ctr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779" y="4106333"/>
            <a:ext cx="10394729" cy="127360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0815A7-E6CC-4F0A-B6A7-210C381135FA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rtlCol="0" anchor="ctr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550264" y="3610032"/>
            <a:ext cx="8667956" cy="37776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1" y="4106334"/>
            <a:ext cx="10396882" cy="126825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D000C5-9093-4BC1-AF5B-C84BF240A37E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  <p:sp>
        <p:nvSpPr>
          <p:cNvPr id="13" name="Надпись 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4" name="Надпись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4247468"/>
            <a:ext cx="10394707" cy="114064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39C4B6-B559-44B2-9292-B3C332F7617F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2" y="2063395"/>
            <a:ext cx="33101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802" y="2639658"/>
            <a:ext cx="3310128" cy="273492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234622" y="2063395"/>
            <a:ext cx="33101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234621" y="2639658"/>
            <a:ext cx="3310128" cy="273492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770380" y="2063395"/>
            <a:ext cx="33101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7770380" y="2639658"/>
            <a:ext cx="3310128" cy="273492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33C0BE-5A0F-466D-969A-B1A0708D52F5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91840" y="3813025"/>
            <a:ext cx="33101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91840" y="4389287"/>
            <a:ext cx="3310128" cy="98529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237410" y="3813025"/>
            <a:ext cx="33101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235999" y="4389286"/>
            <a:ext cx="3310128" cy="9853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768944" y="3813025"/>
            <a:ext cx="33101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 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7768819" y="4389284"/>
            <a:ext cx="3310128" cy="9853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FFF887-5824-472F-BC34-AD2D0D200FB7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r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1" name="Вертикальный текст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685800" y="2063396"/>
            <a:ext cx="10394707" cy="3311190"/>
          </a:xfrm>
        </p:spPr>
        <p:txBody>
          <a:bodyPr vert="eaVert" rtlCol="0" anchor="t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D12E08-79BA-45DD-B54B-F018C70E55E3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8" name="Вертикальный текст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685800" y="685800"/>
            <a:ext cx="7904431" cy="4688785"/>
          </a:xfrm>
        </p:spPr>
        <p:txBody>
          <a:bodyPr vert="eaVert" rtlCol="0" anchor="t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F9DF69-5F1B-4F63-B785-146DEA27D1AE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Группа 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Прямоугольник 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Полилиния 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Прямоугольник 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C7608DEC-8068-43AF-8D92-937E43D119A6}" type="datetime1">
              <a:rPr lang="ru-RU" noProof="1" smtClean="0"/>
              <a:t>19.10.2022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Изображение выглядит как внешний, старый, оружие, грязь&#10;&#10;Автоматически созданное описание">
            <a:extLst>
              <a:ext uri="{FF2B5EF4-FFF2-40B4-BE49-F238E27FC236}">
                <a16:creationId xmlns:a16="http://schemas.microsoft.com/office/drawing/2014/main" id="{F58025ED-93AC-4C68-BDC9-7BC06E6578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13235" b="1859"/>
          <a:stretch/>
        </p:blipFill>
        <p:spPr>
          <a:xfrm>
            <a:off x="1622" y="108755"/>
            <a:ext cx="11986246" cy="67422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A75D4B-A7BD-4359-B896-3B1AB44AD4EA}"/>
              </a:ext>
            </a:extLst>
          </p:cNvPr>
          <p:cNvSpPr txBox="1"/>
          <p:nvPr/>
        </p:nvSpPr>
        <p:spPr>
          <a:xfrm>
            <a:off x="4511180" y="511105"/>
            <a:ext cx="613654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i="1" dirty="0">
                <a:solidFill>
                  <a:srgbClr val="C00000"/>
                </a:solidFill>
                <a:latin typeface="Calibri Light" panose="020F0302020204030204"/>
                <a:ea typeface="+mj-ea"/>
                <a:cs typeface="+mj-cs"/>
              </a:rPr>
              <a:t>«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Долго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ли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ты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будешь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прятаться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за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моей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спиной</a:t>
            </a:r>
            <a:r>
              <a:rPr lang="ru-RU" sz="4400" b="1" i="1" dirty="0">
                <a:solidFill>
                  <a:srgbClr val="C00000"/>
                </a:solidFill>
                <a:latin typeface="Calibri Light" panose="020F0302020204030204"/>
                <a:ea typeface="+mj-ea"/>
                <a:cs typeface="+mj-cs"/>
              </a:rPr>
              <a:t>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8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Цель крупным планом">
            <a:extLst>
              <a:ext uri="{FF2B5EF4-FFF2-40B4-BE49-F238E27FC236}">
                <a16:creationId xmlns:a16="http://schemas.microsoft.com/office/drawing/2014/main" id="{F3227ED0-D5D4-4DDB-9F4E-B919EEF545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18080" b="5311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9" name="Полилиния 9">
            <a:extLst>
              <a:ext uri="{FF2B5EF4-FFF2-40B4-BE49-F238E27FC236}">
                <a16:creationId xmlns:a16="http://schemas.microsoft.com/office/drawing/2014/main" id="{BE135C2E-C781-46AF-BE4C-9B57C07D9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BFFF5-73A3-4C17-A6E0-B75A7B832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231543" y="2884497"/>
            <a:ext cx="10870441" cy="3041921"/>
          </a:xfrm>
        </p:spPr>
        <p:txBody>
          <a:bodyPr rtlCol="0">
            <a:normAutofit/>
          </a:bodyPr>
          <a:lstStyle/>
          <a:p>
            <a:r>
              <a:rPr lang="ru-RU" sz="7000" dirty="0">
                <a:solidFill>
                  <a:srgbClr val="FFFF00"/>
                </a:solidFill>
                <a:ea typeface="Calibri Light"/>
                <a:cs typeface="Calibri Light"/>
              </a:rPr>
              <a:t>Людмила Павличенко-</a:t>
            </a:r>
            <a:br>
              <a:rPr lang="ru-RU" sz="7000" dirty="0">
                <a:solidFill>
                  <a:srgbClr val="FFFF00"/>
                </a:solidFill>
                <a:ea typeface="Calibri Light"/>
                <a:cs typeface="Calibri Light"/>
              </a:rPr>
            </a:br>
            <a:r>
              <a:rPr lang="ru-RU" sz="7000" dirty="0">
                <a:solidFill>
                  <a:srgbClr val="FFFF00"/>
                </a:solidFill>
                <a:ea typeface="Calibri Light"/>
                <a:cs typeface="Calibri Light"/>
              </a:rPr>
              <a:t>Советский снайпер</a:t>
            </a:r>
            <a:br>
              <a:rPr lang="ru-RU" sz="7000" dirty="0">
                <a:solidFill>
                  <a:srgbClr val="FFFF00"/>
                </a:solidFill>
                <a:ea typeface="Calibri Light"/>
                <a:cs typeface="Calibri Light"/>
              </a:rPr>
            </a:br>
            <a:r>
              <a:rPr lang="ru-RU" sz="7000" dirty="0">
                <a:solidFill>
                  <a:srgbClr val="FFFF00"/>
                </a:solidFill>
                <a:ea typeface="Calibri Light"/>
                <a:cs typeface="Calibri Light"/>
              </a:rPr>
              <a:t>Красной армии </a:t>
            </a:r>
            <a:endParaRPr lang="ru-RU" sz="7000" noProof="1">
              <a:solidFill>
                <a:srgbClr val="FFFF00"/>
              </a:solidFill>
            </a:endParaRPr>
          </a:p>
        </p:txBody>
      </p:sp>
      <p:sp>
        <p:nvSpPr>
          <p:cNvPr id="31" name="5-конечная звезда 12">
            <a:extLst>
              <a:ext uri="{FF2B5EF4-FFF2-40B4-BE49-F238E27FC236}">
                <a16:creationId xmlns:a16="http://schemas.microsoft.com/office/drawing/2014/main" id="{EB803A74-8E46-4CF3-B85A-2F618214C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6654F5-357D-42A7-B733-92954026D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-7541" y="6095379"/>
            <a:ext cx="12046854" cy="494162"/>
          </a:xfrm>
        </p:spPr>
        <p:txBody>
          <a:bodyPr rtlCol="0">
            <a:normAutofit fontScale="47500" lnSpcReduction="20000"/>
          </a:bodyPr>
          <a:lstStyle/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  <a:latin typeface="Calibri Light"/>
                <a:cs typeface="Calibri Light"/>
              </a:rPr>
              <a:t>Подготовил: Кадет 111 взвода ФГКОУ «Севастопольский кадетский корпус Следственного комитета Российской Федерации имени В.И. Истомина» </a:t>
            </a:r>
            <a:r>
              <a:rPr lang="ru-RU" sz="2800" dirty="0" err="1">
                <a:solidFill>
                  <a:schemeClr val="tx1"/>
                </a:solidFill>
                <a:latin typeface="Calibri Light"/>
                <a:cs typeface="Calibri Light"/>
              </a:rPr>
              <a:t>Дюмин</a:t>
            </a:r>
            <a:r>
              <a:rPr lang="ru-RU" sz="2800" dirty="0">
                <a:solidFill>
                  <a:schemeClr val="tx1"/>
                </a:solidFill>
                <a:latin typeface="Calibri Light"/>
                <a:cs typeface="Calibri Light"/>
              </a:rPr>
              <a:t> Максим Дмитриевич</a:t>
            </a:r>
            <a:r>
              <a:rPr lang="ru-RU" sz="2400" dirty="0">
                <a:solidFill>
                  <a:schemeClr val="tx1"/>
                </a:solidFill>
                <a:latin typeface="Calibri Light"/>
                <a:cs typeface="Calibri Light"/>
              </a:rPr>
              <a:t> </a:t>
            </a:r>
            <a:endParaRPr lang="ru-RU" sz="2600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55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Цель крупным планом">
            <a:extLst>
              <a:ext uri="{FF2B5EF4-FFF2-40B4-BE49-F238E27FC236}">
                <a16:creationId xmlns:a16="http://schemas.microsoft.com/office/drawing/2014/main" id="{76389C9F-6CBC-4FB9-8239-448DEEB3E2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2096" b="21295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CC146B38-3E4E-4A67-91CF-55DBCC51B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-153067" y="613608"/>
            <a:ext cx="8044107" cy="5638800"/>
          </a:xfrm>
          <a:custGeom>
            <a:avLst/>
            <a:gdLst/>
            <a:ahLst/>
            <a:cxnLst/>
            <a:rect l="l" t="t" r="r" b="b"/>
            <a:pathLst>
              <a:path w="8044107" h="5638800">
                <a:moveTo>
                  <a:pt x="8044107" y="0"/>
                </a:moveTo>
                <a:lnTo>
                  <a:pt x="8044107" y="5638800"/>
                </a:lnTo>
                <a:lnTo>
                  <a:pt x="0" y="5638800"/>
                </a:lnTo>
                <a:lnTo>
                  <a:pt x="295517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61376-ADC4-4086-88BE-06EF64EF36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338535" y="869593"/>
            <a:ext cx="7366820" cy="4522159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i="1" dirty="0">
                <a:solidFill>
                  <a:srgbClr val="FFFF00"/>
                </a:solidFill>
                <a:latin typeface="Times New Roman"/>
                <a:cs typeface="Times New Roman"/>
              </a:rPr>
              <a:t>Моя работа посвящена герою СССР -</a:t>
            </a:r>
          </a:p>
          <a:p>
            <a:pPr marL="0" indent="0">
              <a:buNone/>
            </a:pPr>
            <a:r>
              <a:rPr lang="ru-RU" sz="3500" b="1" i="1" dirty="0" err="1">
                <a:solidFill>
                  <a:srgbClr val="FFFF00"/>
                </a:solidFill>
                <a:latin typeface="Times New Roman"/>
                <a:cs typeface="Times New Roman"/>
              </a:rPr>
              <a:t>ЛюдмилЕ</a:t>
            </a:r>
            <a:r>
              <a:rPr lang="ru-RU" sz="3500" b="1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sz="3500" b="1" i="1" dirty="0" err="1">
                <a:solidFill>
                  <a:srgbClr val="FFFF00"/>
                </a:solidFill>
                <a:latin typeface="Times New Roman"/>
                <a:cs typeface="Times New Roman"/>
              </a:rPr>
              <a:t>МихайловнЕ</a:t>
            </a:r>
            <a:r>
              <a:rPr lang="ru-RU" sz="3500" b="1" i="1" dirty="0">
                <a:solidFill>
                  <a:srgbClr val="FFFF00"/>
                </a:solidFill>
                <a:latin typeface="Times New Roman"/>
                <a:cs typeface="Times New Roman"/>
              </a:rPr>
              <a:t> Павличенко</a:t>
            </a:r>
            <a:r>
              <a:rPr lang="ru-RU" sz="3500" i="1" dirty="0">
                <a:solidFill>
                  <a:srgbClr val="FFFF00"/>
                </a:solidFill>
                <a:latin typeface="Times New Roman"/>
                <a:cs typeface="Times New Roman"/>
              </a:rPr>
              <a:t>,</a:t>
            </a:r>
          </a:p>
          <a:p>
            <a:pPr marL="0" indent="0">
              <a:buNone/>
            </a:pPr>
            <a:r>
              <a:rPr lang="ru-RU" sz="3000" i="1" dirty="0">
                <a:solidFill>
                  <a:srgbClr val="FFFF00"/>
                </a:solidFill>
                <a:latin typeface="Times New Roman"/>
                <a:cs typeface="Times New Roman"/>
              </a:rPr>
              <a:t>которая воевала во время Великой Отечественной войны и проявила невероятное мужество, стойкость, решимость, несгибаемую волю, героизм, бесстрашие и неиссякаемую веру в победу.</a:t>
            </a:r>
          </a:p>
          <a:p>
            <a:pPr rtl="0">
              <a:lnSpc>
                <a:spcPct val="110000"/>
              </a:lnSpc>
              <a:buClrTx/>
            </a:pPr>
            <a:endParaRPr lang="ru-RU" sz="1800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58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A2905C-2FE0-4648-9280-297656BE42B8}"/>
              </a:ext>
            </a:extLst>
          </p:cNvPr>
          <p:cNvSpPr txBox="1"/>
          <p:nvPr/>
        </p:nvSpPr>
        <p:spPr>
          <a:xfrm>
            <a:off x="352337" y="520117"/>
            <a:ext cx="1088052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4000" i="1" dirty="0">
                <a:latin typeface="Times New Roman"/>
                <a:cs typeface="Times New Roman"/>
              </a:rPr>
              <a:t>Эта смелая и отважная женщина билась с врагом не жалея себя, билась достойно. Она дала клятву перед родиной уничтожать врага одного за другим и защищать свой дом. Ее подвиг становится примером для будущих поколений, формирует гордость за свой Великий народ и безграничное чувство патриотизма.</a:t>
            </a:r>
          </a:p>
        </p:txBody>
      </p:sp>
    </p:spTree>
    <p:extLst>
      <p:ext uri="{BB962C8B-B14F-4D97-AF65-F5344CB8AC3E}">
        <p14:creationId xmlns:p14="http://schemas.microsoft.com/office/powerpoint/2010/main" val="288828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E87A9-3928-4CFB-BD6C-E02C28A6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51" y="218114"/>
            <a:ext cx="7424257" cy="2738344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ea typeface="Calibri Light"/>
                <a:cs typeface="Calibri Light"/>
              </a:rPr>
              <a:t>Людмила Михайловна</a:t>
            </a:r>
            <a:br>
              <a:rPr lang="ru-RU" sz="5400" dirty="0">
                <a:ea typeface="Calibri Light"/>
                <a:cs typeface="Calibri Light"/>
              </a:rPr>
            </a:br>
            <a:r>
              <a:rPr lang="ru-RU" sz="5400" dirty="0">
                <a:ea typeface="Calibri Light"/>
                <a:cs typeface="Calibri Light"/>
              </a:rPr>
              <a:t>Павличенко. </a:t>
            </a:r>
            <a:br>
              <a:rPr lang="ru-RU" sz="5400" dirty="0">
                <a:ea typeface="Calibri Light"/>
                <a:cs typeface="Calibri Light"/>
              </a:rPr>
            </a:br>
            <a:r>
              <a:rPr lang="ru-RU" sz="5400" dirty="0">
                <a:ea typeface="Calibri Light"/>
                <a:cs typeface="Calibri Light"/>
              </a:rPr>
              <a:t>Прозвище -леди смерть.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99FBB8-6D49-404F-BDB3-6F94F0EE7D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453" y="2956458"/>
            <a:ext cx="6778305" cy="25551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i="1" dirty="0">
                <a:latin typeface="Times New Roman"/>
                <a:ea typeface="Calibri"/>
                <a:cs typeface="Calibri"/>
              </a:rPr>
              <a:t>Родилась 12 июля 1916 года, </a:t>
            </a:r>
          </a:p>
          <a:p>
            <a:pPr marL="0" indent="0">
              <a:buNone/>
            </a:pPr>
            <a:r>
              <a:rPr lang="ru-RU" sz="3000" i="1" dirty="0">
                <a:latin typeface="Times New Roman"/>
                <a:ea typeface="Calibri"/>
                <a:cs typeface="Calibri"/>
              </a:rPr>
              <a:t>Васильковский уезд,</a:t>
            </a:r>
          </a:p>
          <a:p>
            <a:pPr marL="0" indent="0">
              <a:buNone/>
            </a:pPr>
            <a:r>
              <a:rPr lang="ru-RU" sz="3000" i="1" dirty="0">
                <a:latin typeface="Times New Roman"/>
                <a:ea typeface="Calibri"/>
                <a:cs typeface="Calibri"/>
              </a:rPr>
              <a:t>Киевская губерния,</a:t>
            </a:r>
          </a:p>
          <a:p>
            <a:pPr marL="0" indent="0">
              <a:buNone/>
            </a:pPr>
            <a:r>
              <a:rPr lang="ru-RU" sz="3000" i="1" dirty="0">
                <a:latin typeface="Times New Roman"/>
                <a:ea typeface="Calibri"/>
                <a:cs typeface="Calibri"/>
              </a:rPr>
              <a:t>Российская империя.</a:t>
            </a:r>
            <a:endParaRPr lang="ru-RU" sz="30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5" descr="Изображение выглядит как текст, человек, военная форма, носит&#10;&#10;Автоматически созданное описание">
            <a:extLst>
              <a:ext uri="{FF2B5EF4-FFF2-40B4-BE49-F238E27FC236}">
                <a16:creationId xmlns:a16="http://schemas.microsoft.com/office/drawing/2014/main" id="{85C68926-3CFD-4401-A44D-AB1A2C060F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09" r="10509"/>
          <a:stretch/>
        </p:blipFill>
        <p:spPr>
          <a:xfrm>
            <a:off x="7650760" y="218114"/>
            <a:ext cx="3821151" cy="503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4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AA9A3C36-CD9D-49A4-8D30-EE56D01DE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49" b="6349"/>
          <a:stretch/>
        </p:blipFill>
        <p:spPr>
          <a:xfrm>
            <a:off x="7970944" y="148704"/>
            <a:ext cx="3602386" cy="3602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1E5AB0-12DA-474F-95DC-3F9E52BDDD17}"/>
              </a:ext>
            </a:extLst>
          </p:cNvPr>
          <p:cNvSpPr txBox="1"/>
          <p:nvPr/>
        </p:nvSpPr>
        <p:spPr>
          <a:xfrm>
            <a:off x="618670" y="353044"/>
            <a:ext cx="43845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ea typeface="Calibri Light"/>
                <a:cs typeface="Calibri Light"/>
              </a:rPr>
              <a:t>Женщина -снайпер </a:t>
            </a:r>
            <a:endParaRPr lang="ru-RU" sz="3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C835-75F9-4EB9-952E-20FF8A394659}"/>
              </a:ext>
            </a:extLst>
          </p:cNvPr>
          <p:cNvSpPr txBox="1"/>
          <p:nvPr/>
        </p:nvSpPr>
        <p:spPr>
          <a:xfrm>
            <a:off x="164592" y="832105"/>
            <a:ext cx="75438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i="1" dirty="0">
                <a:latin typeface="Times New Roman"/>
                <a:ea typeface="Calibri"/>
                <a:cs typeface="Calibri"/>
              </a:rPr>
              <a:t>25-й Чапаевской стрелковой дивизии Рабоче-крестьянской Красной армии. Герой Советского</a:t>
            </a:r>
            <a:endParaRPr lang="ru-RU" sz="3000" dirty="0">
              <a:latin typeface="Times New Roman"/>
              <a:ea typeface="Calibri"/>
              <a:cs typeface="Calibri"/>
            </a:endParaRPr>
          </a:p>
          <a:p>
            <a:r>
              <a:rPr lang="ru-RU" sz="3000" i="1" dirty="0">
                <a:latin typeface="Times New Roman"/>
                <a:ea typeface="Calibri"/>
                <a:cs typeface="Calibri"/>
              </a:rPr>
              <a:t>Союза (1943 г.). После окончания </a:t>
            </a:r>
          </a:p>
          <a:p>
            <a:r>
              <a:rPr lang="ru-RU" sz="3000" i="1" dirty="0">
                <a:latin typeface="Times New Roman"/>
                <a:ea typeface="Calibri"/>
                <a:cs typeface="Calibri"/>
              </a:rPr>
              <a:t>Великой Отечественной войны до 1956 г. служила офицером (в 1950- 1953г.) Главного Морского Генерального штаба Военно-морского флота СССР в звании майора береговой службы. 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359359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4" descr="Изображение выглядит как человек, оружие, мужчин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1C5FD7FA-1D93-45D0-8B30-B15EF9BED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76" b="11676"/>
          <a:stretch/>
        </p:blipFill>
        <p:spPr>
          <a:xfrm>
            <a:off x="6852537" y="129413"/>
            <a:ext cx="4730883" cy="4873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9ACD0D-2755-4358-A1CD-FD8A5F3C0591}"/>
              </a:ext>
            </a:extLst>
          </p:cNvPr>
          <p:cNvSpPr txBox="1"/>
          <p:nvPr/>
        </p:nvSpPr>
        <p:spPr>
          <a:xfrm>
            <a:off x="118872" y="347472"/>
            <a:ext cx="659282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1" dirty="0">
                <a:latin typeface="Times New Roman"/>
                <a:ea typeface="+mj-lt"/>
                <a:cs typeface="+mj-lt"/>
              </a:rPr>
              <a:t>В течение первых месяцев войны и обороны Одессы Людмила Павличенко уничтожила 179 немецких и румынских солдат и офицеров. К июню 1942 года на счету Павличенко было уже 309 подтверждённых уничтоженных солдат и офицеров противника, в том числе 36 снайперов противника. Кроме того, за период оборонительных боёв она смогла обучить множество снайперов, передавая фронтовикам свой опыт.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277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FC408-CA56-B1DB-9E6E-6C97927F3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9" y="283464"/>
            <a:ext cx="4956048" cy="5193792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1"/>
                </a:solidFill>
                <a:ea typeface="+mj-lt"/>
                <a:cs typeface="+mj-lt"/>
              </a:rPr>
              <a:t>СВТ активно использовалась во флотских частях, и некоторых группах НКВД, где уровень подготовки был выше. Существовал снайперский вариант СВТ, отличавшийся повышенным качеством. Известный советский снайпер второй мировой войны Людмила Павлюченко, предпочитала именно СВТ-40.</a:t>
            </a:r>
            <a:endParaRPr lang="ru-RU" sz="2800" i="1" dirty="0">
              <a:solidFill>
                <a:schemeClr val="tx1"/>
              </a:solidFill>
              <a:ea typeface="Calibri Light"/>
              <a:cs typeface="Calibri Light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E0F2EB-AF5B-7EFC-A531-8453979CB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2936" y="1975596"/>
            <a:ext cx="6466776" cy="41925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000" i="1" dirty="0">
                <a:latin typeface="Times New Roman"/>
                <a:ea typeface="+mn-lt"/>
                <a:cs typeface="+mn-lt"/>
              </a:rPr>
              <a:t>Винтовка была принята на вооружение советской армии в 1940 году, производилась с 1939 до 1945 года. С 1942 года производилась также АВТ – автоматический вариант СВТ. Масса полностью снаряженной винтовки 4,3 кг., калибр 7,62 мм., начальная скорость пули 830 м/с., магазин на 10 патронов. Должна была стать основным видом личного оружия пехоты.</a:t>
            </a:r>
            <a:endParaRPr lang="ru-RU" sz="2000" i="1" dirty="0">
              <a:latin typeface="Times New Roman"/>
              <a:ea typeface="Calibri"/>
              <a:cs typeface="Calibri"/>
            </a:endParaRPr>
          </a:p>
        </p:txBody>
      </p:sp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B2C448D0-FE0C-0C52-6733-E564CC2CDA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623" b="2623"/>
          <a:stretch/>
        </p:blipFill>
        <p:spPr>
          <a:xfrm>
            <a:off x="6574536" y="134684"/>
            <a:ext cx="4189920" cy="1858320"/>
          </a:xfrm>
        </p:spPr>
      </p:pic>
    </p:spTree>
    <p:extLst>
      <p:ext uri="{BB962C8B-B14F-4D97-AF65-F5344CB8AC3E}">
        <p14:creationId xmlns:p14="http://schemas.microsoft.com/office/powerpoint/2010/main" val="339688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F779B9-C58B-4EAB-9850-364C73F2A760}"/>
              </a:ext>
            </a:extLst>
          </p:cNvPr>
          <p:cNvSpPr txBox="1"/>
          <p:nvPr/>
        </p:nvSpPr>
        <p:spPr>
          <a:xfrm>
            <a:off x="1191237" y="1346854"/>
            <a:ext cx="996612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000" i="1" dirty="0">
                <a:latin typeface="Times New Roman"/>
                <a:ea typeface="Calibri Light"/>
                <a:cs typeface="Calibri Light"/>
              </a:rPr>
              <a:t>Медали и заслуги</a:t>
            </a:r>
            <a:br>
              <a:rPr lang="ru-RU" sz="7000" i="1" dirty="0">
                <a:latin typeface="Times New Roman"/>
                <a:ea typeface="Calibri Light"/>
                <a:cs typeface="Calibri Light"/>
              </a:rPr>
            </a:br>
            <a:r>
              <a:rPr lang="ru-RU" sz="7000" i="1" dirty="0">
                <a:latin typeface="Times New Roman"/>
                <a:ea typeface="Calibri Light"/>
                <a:cs typeface="Calibri Light"/>
              </a:rPr>
              <a:t>Людмилы Павличенко</a:t>
            </a:r>
            <a:endParaRPr lang="ru-RU" sz="7000" dirty="0"/>
          </a:p>
        </p:txBody>
      </p:sp>
    </p:spTree>
    <p:extLst>
      <p:ext uri="{BB962C8B-B14F-4D97-AF65-F5344CB8AC3E}">
        <p14:creationId xmlns:p14="http://schemas.microsoft.com/office/powerpoint/2010/main" val="172659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8D170-8192-4D2A-8F51-D7A40BE4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133" y="400575"/>
            <a:ext cx="4842544" cy="4688785"/>
          </a:xfrm>
        </p:spPr>
        <p:txBody>
          <a:bodyPr>
            <a:noAutofit/>
          </a:bodyPr>
          <a:lstStyle/>
          <a:p>
            <a:r>
              <a:rPr lang="ru-RU" sz="3000" b="1" i="1" dirty="0">
                <a:latin typeface="Times New Roman"/>
                <a:ea typeface="+mn-lt"/>
                <a:cs typeface="+mn-lt"/>
              </a:rPr>
              <a:t>Медаль «Золотая Звезда»</a:t>
            </a:r>
            <a:r>
              <a:rPr lang="ru-RU" sz="3000" i="1" dirty="0">
                <a:latin typeface="Times New Roman"/>
                <a:ea typeface="+mn-lt"/>
                <a:cs typeface="+mn-lt"/>
              </a:rPr>
              <a:t> — государственная награда СССР. Учреждена в 1939 году как отличительный знак для граждан удостоившихся звания Герой Советского Союза.</a:t>
            </a:r>
            <a:endParaRPr lang="ru-RU" sz="3000" dirty="0"/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B9E80558-C859-43EA-8DA1-9F3C5DA064F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7785" r="7785"/>
          <a:stretch/>
        </p:blipFill>
        <p:spPr>
          <a:xfrm>
            <a:off x="6164817" y="562062"/>
            <a:ext cx="4887148" cy="3858935"/>
          </a:xfrm>
        </p:spPr>
      </p:pic>
    </p:spTree>
    <p:extLst>
      <p:ext uri="{BB962C8B-B14F-4D97-AF65-F5344CB8AC3E}">
        <p14:creationId xmlns:p14="http://schemas.microsoft.com/office/powerpoint/2010/main" val="3795779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EC3CF-62C4-46E9-9AC8-C6005CA9C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5488496" cy="4557319"/>
          </a:xfrm>
        </p:spPr>
        <p:txBody>
          <a:bodyPr>
            <a:normAutofit/>
          </a:bodyPr>
          <a:lstStyle/>
          <a:p>
            <a:r>
              <a:rPr lang="ru-RU" sz="3000" b="1" i="1" dirty="0">
                <a:latin typeface="Times New Roman"/>
                <a:ea typeface="+mj-lt"/>
                <a:cs typeface="+mj-lt"/>
              </a:rPr>
              <a:t>Орден Ленина</a:t>
            </a:r>
            <a:r>
              <a:rPr lang="ru-RU" sz="3000" i="1" dirty="0">
                <a:latin typeface="Times New Roman"/>
                <a:ea typeface="+mj-lt"/>
                <a:cs typeface="+mj-lt"/>
              </a:rPr>
              <a:t> — высшая награда Союза Советских Социалистических Республик, за исключительные достижения и выдающиеся заслуги — учреждён 6 апреля 1930 года.</a:t>
            </a:r>
            <a:endParaRPr lang="ru-RU" sz="3000" dirty="0"/>
          </a:p>
        </p:txBody>
      </p:sp>
      <p:pic>
        <p:nvPicPr>
          <p:cNvPr id="4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959DC00-0E5C-494B-BE67-4BA0BD8AAD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2377" b="2377"/>
          <a:stretch/>
        </p:blipFill>
        <p:spPr>
          <a:xfrm>
            <a:off x="6632037" y="956344"/>
            <a:ext cx="4806701" cy="3795391"/>
          </a:xfrm>
        </p:spPr>
      </p:pic>
    </p:spTree>
    <p:extLst>
      <p:ext uri="{BB962C8B-B14F-4D97-AF65-F5344CB8AC3E}">
        <p14:creationId xmlns:p14="http://schemas.microsoft.com/office/powerpoint/2010/main" val="309194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838C5-6E3E-4813-AB44-57280926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6142838" cy="4305650"/>
          </a:xfrm>
        </p:spPr>
        <p:txBody>
          <a:bodyPr>
            <a:normAutofit fontScale="90000"/>
          </a:bodyPr>
          <a:lstStyle/>
          <a:p>
            <a:r>
              <a:rPr lang="ru-RU" sz="2900" i="1" dirty="0">
                <a:latin typeface="Times New Roman"/>
                <a:cs typeface="Times New Roman"/>
              </a:rPr>
              <a:t>Медаль "За боевые заслуги" была учреждена 17 октября 1938 года для награждения воинов Советской Армии, 
</a:t>
            </a:r>
            <a:r>
              <a:rPr lang="ru-RU" sz="2900" i="1" dirty="0">
                <a:latin typeface="Times New Roman"/>
                <a:ea typeface="+mj-lt"/>
                <a:cs typeface="+mj-lt"/>
              </a:rPr>
              <a:t>Военно-Морского Флота и пограничной охраны за личное мужество и отвагу в боях с врагами Советского Союза при защите неприкосновенности государственных границ или при борьбе с диверсантами, шпионами и прочими врагами Советского государства</a:t>
            </a:r>
            <a:r>
              <a:rPr lang="ru-RU" sz="5400" i="1" dirty="0">
                <a:latin typeface="Times New Roman"/>
                <a:ea typeface="+mj-lt"/>
                <a:cs typeface="+mj-lt"/>
              </a:rPr>
              <a:t>.</a:t>
            </a:r>
            <a:endParaRPr lang="ru-RU" dirty="0"/>
          </a:p>
        </p:txBody>
      </p:sp>
      <p:pic>
        <p:nvPicPr>
          <p:cNvPr id="4" name="Рисунок 17" descr="Изображение выглядит как текст, футляр,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DEA5FBBF-832C-4864-86E6-68994EE44E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6192" r="6192"/>
          <a:stretch/>
        </p:blipFill>
        <p:spPr>
          <a:xfrm>
            <a:off x="7636577" y="234892"/>
            <a:ext cx="3379383" cy="5140383"/>
          </a:xfrm>
        </p:spPr>
      </p:pic>
    </p:spTree>
    <p:extLst>
      <p:ext uri="{BB962C8B-B14F-4D97-AF65-F5344CB8AC3E}">
        <p14:creationId xmlns:p14="http://schemas.microsoft.com/office/powerpoint/2010/main" val="60039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E1504-4C0A-45D9-A651-FF594181D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4" y="151002"/>
            <a:ext cx="6543413" cy="5511567"/>
          </a:xfrm>
        </p:spPr>
        <p:txBody>
          <a:bodyPr>
            <a:noAutofit/>
          </a:bodyPr>
          <a:lstStyle/>
          <a:p>
            <a:r>
              <a:rPr lang="ru-RU" sz="2400" i="1" dirty="0">
                <a:latin typeface="Times New Roman"/>
                <a:ea typeface="+mj-lt"/>
                <a:cs typeface="+mj-lt"/>
              </a:rPr>
              <a:t>Медаль «За оборону Одессы» учреждена Указом Президиума Верховного Совета СССР от 22 декабря 1942 года. Автор рисунка медали — художник Н. И. Москалёв.</a:t>
            </a:r>
            <a:br>
              <a:rPr lang="ru-RU" sz="2400" i="1" dirty="0">
                <a:latin typeface="Times New Roman"/>
                <a:ea typeface="Calibri Light"/>
                <a:cs typeface="Calibri Light"/>
              </a:rPr>
            </a:br>
            <a:r>
              <a:rPr lang="ru-RU" sz="2400" i="1" dirty="0">
                <a:latin typeface="Times New Roman"/>
                <a:ea typeface="+mj-lt"/>
                <a:cs typeface="+mj-lt"/>
              </a:rPr>
              <a:t>Медалью «За оборону Одессы» награждались все участники обороны Одессы — военнослужащие Красной Армии, Военно-Морского Флота и войск НКВД, а также лица из гражданского населения, принимавшие непосредственное участие в обороне. Периодом обороны Одессы считается 5 августа — 16 октября 1941 года.</a:t>
            </a:r>
            <a:endParaRPr lang="ru-RU" sz="2400" dirty="0"/>
          </a:p>
        </p:txBody>
      </p:sp>
      <p:pic>
        <p:nvPicPr>
          <p:cNvPr id="4" name="Рисунок 5" descr="Изображение выглядит как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F2248E0D-5758-474D-B008-33928D1B21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0140" r="20140"/>
          <a:stretch/>
        </p:blipFill>
        <p:spPr>
          <a:xfrm>
            <a:off x="7899771" y="0"/>
            <a:ext cx="3156919" cy="5286202"/>
          </a:xfrm>
        </p:spPr>
      </p:pic>
    </p:spTree>
    <p:extLst>
      <p:ext uri="{BB962C8B-B14F-4D97-AF65-F5344CB8AC3E}">
        <p14:creationId xmlns:p14="http://schemas.microsoft.com/office/powerpoint/2010/main" val="583334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CE7E2-03BC-4B87-A443-B8678F6D1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40" y="302004"/>
            <a:ext cx="7256477" cy="5209563"/>
          </a:xfrm>
        </p:spPr>
        <p:txBody>
          <a:bodyPr>
            <a:noAutofit/>
          </a:bodyPr>
          <a:lstStyle/>
          <a:p>
            <a:r>
              <a:rPr lang="ru-RU" sz="3000" b="1" dirty="0">
                <a:ea typeface="+mn-lt"/>
                <a:cs typeface="+mn-lt"/>
              </a:rPr>
              <a:t>Медаль «За оборону Севастополя»</a:t>
            </a:r>
            <a:r>
              <a:rPr lang="ru-RU" sz="3000" dirty="0">
                <a:ea typeface="+mn-lt"/>
                <a:cs typeface="+mn-lt"/>
              </a:rPr>
              <a:t> — советская награда времён Великой Отечественной войны.</a:t>
            </a:r>
            <a:br>
              <a:rPr lang="ru-RU" sz="3000" dirty="0">
                <a:ea typeface="Calibri"/>
                <a:cs typeface="Calibri"/>
              </a:rPr>
            </a:br>
            <a:r>
              <a:rPr lang="ru-RU" sz="3000" i="1" dirty="0">
                <a:ea typeface="+mj-lt"/>
                <a:cs typeface="+mj-lt"/>
              </a:rPr>
              <a:t>Медаль была учреждена Указом Президиума Верховного Совета СССР от 22 декабря 1942 года. 19 июня 1943 года было произведено частичное дополнение Положения о медали. Так же изменения в описание медали вносились Постановлениями Президиума Верховного Совета СССР от 27 марта и 3 мая 1943 года.</a:t>
            </a:r>
            <a:endParaRPr lang="ru-RU" sz="3000" dirty="0"/>
          </a:p>
        </p:txBody>
      </p:sp>
      <p:pic>
        <p:nvPicPr>
          <p:cNvPr id="4" name="Рисунок 5" descr="Изображение выглядит как желтый,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E8072B31-44B0-4392-B57D-943E07471B4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7724" r="7724"/>
          <a:stretch/>
        </p:blipFill>
        <p:spPr>
          <a:xfrm>
            <a:off x="8061820" y="165713"/>
            <a:ext cx="3341717" cy="5269685"/>
          </a:xfrm>
        </p:spPr>
      </p:pic>
    </p:spTree>
    <p:extLst>
      <p:ext uri="{BB962C8B-B14F-4D97-AF65-F5344CB8AC3E}">
        <p14:creationId xmlns:p14="http://schemas.microsoft.com/office/powerpoint/2010/main" val="1656705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421E7-67CA-4D5D-9642-DBCE3EC9B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15" y="176169"/>
            <a:ext cx="7994708" cy="5310231"/>
          </a:xfrm>
        </p:spPr>
        <p:txBody>
          <a:bodyPr>
            <a:noAutofit/>
          </a:bodyPr>
          <a:lstStyle/>
          <a:p>
            <a:r>
              <a:rPr lang="ru-RU" sz="2200" b="1" i="1" dirty="0">
                <a:latin typeface="Times New Roman"/>
                <a:cs typeface="Arial"/>
              </a:rPr>
              <a:t>Медалью «За победу над Германией в Великой Отечественной войне 1941-1945 гг.» </a:t>
            </a:r>
            <a:r>
              <a:rPr lang="ru-RU" sz="2200" i="1" dirty="0">
                <a:latin typeface="Times New Roman"/>
                <a:cs typeface="Arial"/>
              </a:rPr>
              <a:t>награждались:</a:t>
            </a:r>
            <a:br>
              <a:rPr lang="ru-RU" sz="2200" i="1" dirty="0">
                <a:latin typeface="Times New Roman"/>
                <a:ea typeface="Calibri"/>
                <a:cs typeface="Calibri"/>
              </a:rPr>
            </a:br>
            <a:r>
              <a:rPr lang="ru-RU" sz="2200" i="1" dirty="0">
                <a:latin typeface="Times New Roman"/>
                <a:cs typeface="Arial"/>
              </a:rPr>
              <a:t>все военнослужащие и лица вольнонаемного штатного состава, принимавшие в рядах Красной Армии, Военно-Морского Флота и войск НКВД непосредственное участие на фронтах Отечественной войны или обеспечивавшие победу своей работой в военных округах;</a:t>
            </a:r>
            <a:br>
              <a:rPr lang="ru-RU" sz="2200" i="1" dirty="0">
                <a:latin typeface="Times New Roman"/>
                <a:ea typeface="Calibri"/>
                <a:cs typeface="Calibri"/>
              </a:rPr>
            </a:br>
            <a:r>
              <a:rPr lang="ru-RU" sz="2200" i="1" dirty="0">
                <a:latin typeface="Times New Roman"/>
                <a:cs typeface="Arial"/>
              </a:rPr>
              <a:t>все военнослужащие и лица вольнонаемного штатного состава, служившие в период Великой Отечественной войны в рядах действующей Красной Армии, Военно-Морского Флота и войск НКВД, но выбывшие из них по ранению, болезни и увечью, а также переведенные по решению государственных и партийных организаций на другую работу вне армии.</a:t>
            </a:r>
            <a:endParaRPr lang="ru-RU" sz="2200" i="1" dirty="0">
              <a:latin typeface="Times New Roman"/>
              <a:ea typeface="Calibri"/>
              <a:cs typeface="Calibri"/>
            </a:endParaRPr>
          </a:p>
        </p:txBody>
      </p:sp>
      <p:pic>
        <p:nvPicPr>
          <p:cNvPr id="4" name="Рисунок 5" descr="Изображение выглядит как пол, внутренний, полосатый&#10;&#10;Автоматически созданное описание">
            <a:extLst>
              <a:ext uri="{FF2B5EF4-FFF2-40B4-BE49-F238E27FC236}">
                <a16:creationId xmlns:a16="http://schemas.microsoft.com/office/drawing/2014/main" id="{CB3615D8-1D04-4095-B98E-43B3762008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920" r="5920"/>
          <a:stretch/>
        </p:blipFill>
        <p:spPr>
          <a:xfrm>
            <a:off x="8296713" y="66941"/>
            <a:ext cx="3184418" cy="5419459"/>
          </a:xfrm>
        </p:spPr>
      </p:pic>
    </p:spTree>
    <p:extLst>
      <p:ext uri="{BB962C8B-B14F-4D97-AF65-F5344CB8AC3E}">
        <p14:creationId xmlns:p14="http://schemas.microsoft.com/office/powerpoint/2010/main" val="3142194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 descr="Изображение выглядит как человек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C106F332-9478-4F06-AC1C-77607F9026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9" r="1209"/>
          <a:stretch/>
        </p:blipFill>
        <p:spPr>
          <a:xfrm>
            <a:off x="-15786" y="0"/>
            <a:ext cx="11726818" cy="66021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FBA087-CBA8-47A5-ACB4-ADEB6523A73A}"/>
              </a:ext>
            </a:extLst>
          </p:cNvPr>
          <p:cNvSpPr txBox="1"/>
          <p:nvPr/>
        </p:nvSpPr>
        <p:spPr>
          <a:xfrm>
            <a:off x="6878972" y="3959604"/>
            <a:ext cx="4672668" cy="2031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Герой моей семьи!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Герой моей страны!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Примером Вашим вдохновлен!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всей страны нижайший Вам поклон!</a:t>
            </a:r>
          </a:p>
        </p:txBody>
      </p:sp>
    </p:spTree>
    <p:extLst>
      <p:ext uri="{BB962C8B-B14F-4D97-AF65-F5344CB8AC3E}">
        <p14:creationId xmlns:p14="http://schemas.microsoft.com/office/powerpoint/2010/main" val="140757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собы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72_TF89572720.potx" id="{7E0C4A79-8F46-4CD3-99FE-E93BEBBB980F}" vid="{74FBE3DA-A5B4-4C21-943C-A34A99D8C45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9B39FA-2BEB-4921-B10B-B1704B18C0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87EC98-6B93-4DBB-84B7-29394399C21E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71af3243-3dd4-4a8d-8c0d-dd76da1f02a5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16c05727-aa75-4e4a-9b5f-8a80a116589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9ED721-6FC5-4FDF-92E9-513017B344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Главное событие</Template>
  <TotalTime>321</TotalTime>
  <Words>414</Words>
  <Application>Microsoft Office PowerPoint</Application>
  <PresentationFormat>Широкоэкранный</PresentationFormat>
  <Paragraphs>32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Impact</vt:lpstr>
      <vt:lpstr>Times New Roman</vt:lpstr>
      <vt:lpstr>Главное событие</vt:lpstr>
      <vt:lpstr>Презентация PowerPoint</vt:lpstr>
      <vt:lpstr>Людмила Павличенко- Советский снайпер Красной армии </vt:lpstr>
      <vt:lpstr>Презентация PowerPoint</vt:lpstr>
      <vt:lpstr>Презентация PowerPoint</vt:lpstr>
      <vt:lpstr>Людмила Михайловна Павличенко.  Прозвище -леди смерть.</vt:lpstr>
      <vt:lpstr>Презентация PowerPoint</vt:lpstr>
      <vt:lpstr>Презентация PowerPoint</vt:lpstr>
      <vt:lpstr>СВТ активно использовалась во флотских частях, и некоторых группах НКВД, где уровень подготовки был выше. Существовал снайперский вариант СВТ, отличавшийся повышенным качеством. Известный советский снайпер второй мировой войны Людмила Павлюченко, предпочитала именно СВТ-40.</vt:lpstr>
      <vt:lpstr>Презентация PowerPoint</vt:lpstr>
      <vt:lpstr>Медаль «Золотая Звезда» — государственная награда СССР. Учреждена в 1939 году как отличительный знак для граждан удостоившихся звания Герой Советского Союза.</vt:lpstr>
      <vt:lpstr>Орден Ленина — высшая награда Союза Советских Социалистических Республик, за исключительные достижения и выдающиеся заслуги — учреждён 6 апреля 1930 года.</vt:lpstr>
      <vt:lpstr>Медаль "За боевые заслуги" была учреждена 17 октября 1938 года для награждения воинов Советской Армии, 
Военно-Морского Флота и пограничной охраны за личное мужество и отвагу в боях с врагами Советского Союза при защите неприкосновенности государственных границ или при борьбе с диверсантами, шпионами и прочими врагами Советского государства.</vt:lpstr>
      <vt:lpstr>Медаль «За оборону Одессы» учреждена Указом Президиума Верховного Совета СССР от 22 декабря 1942 года. Автор рисунка медали — художник Н. И. Москалёв. Медалью «За оборону Одессы» награждались все участники обороны Одессы — военнослужащие Красной Армии, Военно-Морского Флота и войск НКВД, а также лица из гражданского населения, принимавшие непосредственное участие в обороне. Периодом обороны Одессы считается 5 августа — 16 октября 1941 года.</vt:lpstr>
      <vt:lpstr>Медаль «За оборону Севастополя» — советская награда времён Великой Отечественной войны. Медаль была учреждена Указом Президиума Верховного Совета СССР от 22 декабря 1942 года. 19 июня 1943 года было произведено частичное дополнение Положения о медали. Так же изменения в описание медали вносились Постановлениями Президиума Верховного Совета СССР от 27 марта и 3 мая 1943 года.</vt:lpstr>
      <vt:lpstr>Медалью «За победу над Германией в Великой Отечественной войне 1941-1945 гг.» награждались: все военнослужащие и лица вольнонаемного штатного состава, принимавшие в рядах Красной Армии, Военно-Морского Флота и войск НКВД непосредственное участие на фронтах Отечественной войны или обеспечивавшие победу своей работой в военных округах; все военнослужащие и лица вольнонаемного штатного состава, служившие в период Великой Отечественной войны в рядах действующей Красной Армии, Военно-Морского Флота и войск НКВД, но выбывшие из них по ранению, болезни и увечью, а также переведенные по решению государственных и партийных организаций на другую работу вне армии.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Людмила Павличенко Советский снайпер Красной армии</dc:title>
  <dc:creator>1</dc:creator>
  <cp:lastModifiedBy>sevkadet8</cp:lastModifiedBy>
  <cp:revision>27</cp:revision>
  <dcterms:created xsi:type="dcterms:W3CDTF">2022-10-10T10:53:42Z</dcterms:created>
  <dcterms:modified xsi:type="dcterms:W3CDTF">2022-10-19T11:26:37Z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